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8" r:id="rId4"/>
    <p:sldId id="262" r:id="rId5"/>
    <p:sldId id="258" r:id="rId6"/>
    <p:sldId id="287" r:id="rId7"/>
    <p:sldId id="263" r:id="rId8"/>
    <p:sldId id="264" r:id="rId9"/>
    <p:sldId id="265" r:id="rId10"/>
    <p:sldId id="266" r:id="rId11"/>
    <p:sldId id="284" r:id="rId12"/>
    <p:sldId id="285" r:id="rId13"/>
    <p:sldId id="286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CB1568-0CA5-49D0-AC47-78111F6F826C}" type="datetimeFigureOut">
              <a:rPr lang="es-ES" smtClean="0"/>
              <a:pPr/>
              <a:t>14/02/2017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F3222-F2D3-4539-B4EF-8DBD945D51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xmlgraphics.apache.org/fop/download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libre.org/consultar/xml/otros/so_xmlcopyeditor.html" TargetMode="External"/><Relationship Id="rId2" Type="http://schemas.openxmlformats.org/officeDocument/2006/relationships/hyperlink" Target="http://www.mclibre.org/consultar/xml/lecciones/xml_xslt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path-functions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xmlgraphics.apache.org/fo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2500306"/>
            <a:ext cx="8999537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XLS-FO:</a:t>
            </a:r>
          </a:p>
          <a:p>
            <a:pPr lvl="1"/>
            <a:r>
              <a:rPr lang="es-ES" dirty="0" err="1" smtClean="0"/>
              <a:t>Processadors</a:t>
            </a:r>
            <a:r>
              <a:rPr lang="es-ES" dirty="0" smtClean="0"/>
              <a:t> FOP</a:t>
            </a:r>
          </a:p>
          <a:p>
            <a:pPr lvl="2"/>
            <a:r>
              <a:rPr lang="es-ES" dirty="0" err="1" smtClean="0"/>
              <a:t>Requisits</a:t>
            </a:r>
            <a:r>
              <a:rPr lang="es-ES" dirty="0" smtClean="0"/>
              <a:t> </a:t>
            </a:r>
            <a:r>
              <a:rPr lang="es-ES" dirty="0" err="1" smtClean="0"/>
              <a:t>d’utilització</a:t>
            </a:r>
            <a:r>
              <a:rPr lang="es-ES" dirty="0" smtClean="0"/>
              <a:t>:</a:t>
            </a:r>
          </a:p>
          <a:p>
            <a:pPr lvl="4"/>
            <a:r>
              <a:rPr lang="es-ES" dirty="0" err="1" smtClean="0"/>
              <a:t>S’ha</a:t>
            </a:r>
            <a:r>
              <a:rPr lang="es-ES" dirty="0" smtClean="0"/>
              <a:t> de </a:t>
            </a:r>
            <a:r>
              <a:rPr lang="es-ES" dirty="0" err="1" smtClean="0"/>
              <a:t>tenir</a:t>
            </a:r>
            <a:r>
              <a:rPr lang="es-ES" dirty="0" smtClean="0"/>
              <a:t> </a:t>
            </a:r>
            <a:r>
              <a:rPr lang="es-ES" dirty="0" err="1" smtClean="0"/>
              <a:t>instalat</a:t>
            </a:r>
            <a:r>
              <a:rPr lang="es-ES" dirty="0" smtClean="0"/>
              <a:t> la </a:t>
            </a:r>
            <a:r>
              <a:rPr lang="es-ES" dirty="0" err="1" smtClean="0"/>
              <a:t>màquina</a:t>
            </a:r>
            <a:r>
              <a:rPr lang="es-ES" dirty="0" smtClean="0"/>
              <a:t> virtual Java (Java 1.1 o superior – </a:t>
            </a:r>
            <a:r>
              <a:rPr lang="es-ES" dirty="0" err="1" smtClean="0"/>
              <a:t>recomenable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mínim</a:t>
            </a:r>
            <a:r>
              <a:rPr lang="es-ES" dirty="0" smtClean="0"/>
              <a:t> el Java 1.1.2)</a:t>
            </a:r>
          </a:p>
          <a:p>
            <a:pPr lvl="2"/>
            <a:r>
              <a:rPr lang="es-ES" dirty="0" err="1" smtClean="0"/>
              <a:t>Instalació</a:t>
            </a:r>
            <a:r>
              <a:rPr lang="es-ES" dirty="0" smtClean="0"/>
              <a:t>:</a:t>
            </a:r>
          </a:p>
          <a:p>
            <a:pPr lvl="3"/>
            <a:r>
              <a:rPr lang="es-ES" dirty="0" smtClean="0">
                <a:hlinkClick r:id="rId2"/>
              </a:rPr>
              <a:t>http://xmlgraphics.apache.org/fop/download.html</a:t>
            </a:r>
            <a:endParaRPr lang="es-ES" dirty="0" smtClean="0"/>
          </a:p>
          <a:p>
            <a:pPr lvl="5">
              <a:buNone/>
            </a:pPr>
            <a:endParaRPr lang="es-ES" dirty="0" smtClean="0"/>
          </a:p>
          <a:p>
            <a:pPr lvl="4"/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XLS-FO.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 (</a:t>
            </a:r>
            <a:r>
              <a:rPr lang="es-ES" i="1" dirty="0" smtClean="0"/>
              <a:t>extensible </a:t>
            </a:r>
            <a:r>
              <a:rPr lang="es-ES" i="1" dirty="0" err="1" smtClean="0"/>
              <a:t>stylesheet</a:t>
            </a:r>
            <a:r>
              <a:rPr lang="es-ES" i="1" dirty="0" smtClean="0"/>
              <a:t> </a:t>
            </a:r>
            <a:r>
              <a:rPr lang="es-ES" i="1" dirty="0" err="1" smtClean="0"/>
              <a:t>language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transformations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És</a:t>
            </a:r>
            <a:r>
              <a:rPr lang="es-ES" dirty="0" smtClean="0"/>
              <a:t> un </a:t>
            </a:r>
            <a:r>
              <a:rPr lang="es-ES" b="1" dirty="0" err="1" smtClean="0"/>
              <a:t>llenguatge</a:t>
            </a:r>
            <a:r>
              <a:rPr lang="es-ES" b="1" dirty="0" smtClean="0"/>
              <a:t> de plantilles </a:t>
            </a:r>
            <a:r>
              <a:rPr lang="es-ES" dirty="0" err="1" smtClean="0"/>
              <a:t>basat</a:t>
            </a:r>
            <a:r>
              <a:rPr lang="es-ES" dirty="0" smtClean="0"/>
              <a:t> en XML que </a:t>
            </a:r>
            <a:r>
              <a:rPr lang="es-ES" dirty="0" err="1" smtClean="0"/>
              <a:t>permet</a:t>
            </a:r>
            <a:r>
              <a:rPr lang="es-ES" dirty="0" smtClean="0"/>
              <a:t> convertir </a:t>
            </a:r>
            <a:r>
              <a:rPr lang="es-ES" dirty="0" err="1" smtClean="0"/>
              <a:t>l’estructura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XML en </a:t>
            </a:r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Es poden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transformacions</a:t>
            </a:r>
            <a:r>
              <a:rPr lang="es-ES" dirty="0" smtClean="0"/>
              <a:t> que </a:t>
            </a:r>
            <a:r>
              <a:rPr lang="es-ES" dirty="0" err="1" smtClean="0"/>
              <a:t>canvïin</a:t>
            </a:r>
            <a:r>
              <a:rPr lang="es-ES" dirty="0" smtClean="0"/>
              <a:t> </a:t>
            </a:r>
            <a:r>
              <a:rPr lang="es-ES" dirty="0" err="1" smtClean="0"/>
              <a:t>totalment</a:t>
            </a:r>
            <a:r>
              <a:rPr lang="es-ES" dirty="0" smtClean="0"/>
              <a:t> </a:t>
            </a:r>
            <a:r>
              <a:rPr lang="es-ES" dirty="0" err="1" smtClean="0"/>
              <a:t>l’estructura</a:t>
            </a:r>
            <a:r>
              <a:rPr lang="es-ES" dirty="0" smtClean="0"/>
              <a:t> del </a:t>
            </a:r>
            <a:r>
              <a:rPr lang="es-ES" dirty="0" err="1" smtClean="0"/>
              <a:t>document</a:t>
            </a:r>
            <a:r>
              <a:rPr lang="es-ES" dirty="0" smtClean="0"/>
              <a:t> (per reordenar o </a:t>
            </a:r>
            <a:r>
              <a:rPr lang="es-ES" dirty="0" err="1" smtClean="0"/>
              <a:t>afegir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 smtClean="0"/>
              <a:t> ,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càlculs</a:t>
            </a:r>
            <a:r>
              <a:rPr lang="es-ES" dirty="0" smtClean="0"/>
              <a:t> ….)</a:t>
            </a:r>
          </a:p>
          <a:p>
            <a:pPr lvl="1"/>
            <a:r>
              <a:rPr lang="es-ES" dirty="0" smtClean="0"/>
              <a:t>Es </a:t>
            </a:r>
            <a:r>
              <a:rPr lang="es-ES" dirty="0" err="1" smtClean="0"/>
              <a:t>recolza</a:t>
            </a:r>
            <a:r>
              <a:rPr lang="es-ES" dirty="0" smtClean="0"/>
              <a:t> en </a:t>
            </a:r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tecnologies</a:t>
            </a:r>
            <a:r>
              <a:rPr lang="es-ES" dirty="0" smtClean="0"/>
              <a:t> XML:</a:t>
            </a:r>
          </a:p>
          <a:p>
            <a:pPr lvl="2"/>
            <a:r>
              <a:rPr lang="es-ES" dirty="0" err="1" smtClean="0"/>
              <a:t>Xpath</a:t>
            </a:r>
            <a:r>
              <a:rPr lang="es-ES" dirty="0" smtClean="0"/>
              <a:t> per determinar les plantilles per aplicar</a:t>
            </a:r>
          </a:p>
          <a:p>
            <a:pPr lvl="2"/>
            <a:r>
              <a:rPr lang="es-ES" dirty="0" smtClean="0"/>
              <a:t>XML </a:t>
            </a:r>
            <a:r>
              <a:rPr lang="es-ES" dirty="0" err="1" smtClean="0"/>
              <a:t>Schemes</a:t>
            </a:r>
            <a:r>
              <a:rPr lang="es-ES" dirty="0" smtClean="0"/>
              <a:t> per definir el </a:t>
            </a:r>
            <a:r>
              <a:rPr lang="es-ES" dirty="0" err="1" smtClean="0"/>
              <a:t>tipus</a:t>
            </a:r>
            <a:r>
              <a:rPr lang="es-ES" dirty="0" smtClean="0"/>
              <a:t> de </a:t>
            </a:r>
            <a:r>
              <a:rPr lang="es-ES" dirty="0" err="1" smtClean="0"/>
              <a:t>dades</a:t>
            </a:r>
            <a:r>
              <a:rPr lang="es-ES" dirty="0" smtClean="0"/>
              <a:t>.</a:t>
            </a:r>
          </a:p>
          <a:p>
            <a:pPr lvl="2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</a:t>
            </a:r>
          </a:p>
          <a:p>
            <a:pPr lvl="1"/>
            <a:r>
              <a:rPr lang="es-ES" dirty="0" smtClean="0"/>
              <a:t>La </a:t>
            </a:r>
            <a:r>
              <a:rPr lang="es-ES" dirty="0" err="1" smtClean="0"/>
              <a:t>versió</a:t>
            </a:r>
            <a:r>
              <a:rPr lang="es-ES" dirty="0" smtClean="0"/>
              <a:t> que </a:t>
            </a:r>
            <a:r>
              <a:rPr lang="es-ES" dirty="0" err="1" smtClean="0"/>
              <a:t>més</a:t>
            </a:r>
            <a:r>
              <a:rPr lang="es-ES" dirty="0" smtClean="0"/>
              <a:t> es fa servir </a:t>
            </a:r>
            <a:r>
              <a:rPr lang="es-ES" dirty="0" err="1" smtClean="0"/>
              <a:t>és</a:t>
            </a:r>
            <a:r>
              <a:rPr lang="es-ES" dirty="0" smtClean="0"/>
              <a:t> la 1.0.</a:t>
            </a:r>
          </a:p>
          <a:p>
            <a:pPr lvl="1"/>
            <a:r>
              <a:rPr lang="es-ES" dirty="0" err="1" smtClean="0"/>
              <a:t>Característiques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El </a:t>
            </a:r>
            <a:r>
              <a:rPr lang="es-ES" dirty="0" err="1" smtClean="0"/>
              <a:t>document</a:t>
            </a:r>
            <a:r>
              <a:rPr lang="es-ES" dirty="0" smtClean="0"/>
              <a:t> </a:t>
            </a:r>
            <a:r>
              <a:rPr lang="es-ES" dirty="0" err="1" smtClean="0"/>
              <a:t>d’entrada</a:t>
            </a:r>
            <a:r>
              <a:rPr lang="es-ES" dirty="0" smtClean="0"/>
              <a:t> ha de ser </a:t>
            </a:r>
            <a:r>
              <a:rPr lang="es-ES" dirty="0" err="1" smtClean="0"/>
              <a:t>sempre</a:t>
            </a:r>
            <a:r>
              <a:rPr lang="es-ES" dirty="0" smtClean="0"/>
              <a:t> XML.</a:t>
            </a:r>
          </a:p>
          <a:p>
            <a:pPr lvl="2"/>
            <a:r>
              <a:rPr lang="es-ES" dirty="0" err="1" smtClean="0"/>
              <a:t>Pot</a:t>
            </a:r>
            <a:r>
              <a:rPr lang="es-ES" dirty="0" smtClean="0"/>
              <a:t> generar </a:t>
            </a:r>
            <a:r>
              <a:rPr lang="es-ES" dirty="0" err="1" smtClean="0"/>
              <a:t>multiples</a:t>
            </a:r>
            <a:r>
              <a:rPr lang="es-ES" dirty="0" smtClean="0"/>
              <a:t> </a:t>
            </a:r>
            <a:r>
              <a:rPr lang="es-ES" dirty="0" err="1" smtClean="0"/>
              <a:t>sortides</a:t>
            </a:r>
            <a:r>
              <a:rPr lang="es-ES" dirty="0" smtClean="0"/>
              <a:t>  en una sola </a:t>
            </a:r>
            <a:r>
              <a:rPr lang="es-ES" dirty="0" err="1" smtClean="0"/>
              <a:t>transformació</a:t>
            </a:r>
            <a:endParaRPr lang="es-ES" dirty="0" smtClean="0"/>
          </a:p>
          <a:p>
            <a:pPr lvl="2">
              <a:buNone/>
            </a:pPr>
            <a:endParaRPr lang="es-ES" dirty="0" smtClean="0"/>
          </a:p>
          <a:p>
            <a:pPr lvl="2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Procés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Les plantilles XLST han de </a:t>
            </a:r>
            <a:r>
              <a:rPr lang="es-ES" dirty="0" err="1" smtClean="0"/>
              <a:t>tenir</a:t>
            </a:r>
            <a:r>
              <a:rPr lang="es-ES" dirty="0" smtClean="0"/>
              <a:t> un </a:t>
            </a:r>
            <a:r>
              <a:rPr lang="es-ES" dirty="0" err="1" smtClean="0"/>
              <a:t>element</a:t>
            </a:r>
            <a:r>
              <a:rPr lang="es-ES" dirty="0" smtClean="0"/>
              <a:t> &lt;</a:t>
            </a:r>
            <a:r>
              <a:rPr lang="es-ES" dirty="0" err="1" smtClean="0"/>
              <a:t>arrel</a:t>
            </a:r>
            <a:r>
              <a:rPr lang="es-ES" dirty="0" smtClean="0"/>
              <a:t>&gt;.</a:t>
            </a:r>
          </a:p>
          <a:p>
            <a:pPr lvl="2"/>
            <a:r>
              <a:rPr lang="es-ES" dirty="0" err="1" smtClean="0"/>
              <a:t>L’arrel</a:t>
            </a:r>
            <a:r>
              <a:rPr lang="es-ES" dirty="0" smtClean="0"/>
              <a:t> de les plantilles XLST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l’element</a:t>
            </a:r>
            <a:r>
              <a:rPr lang="es-ES" dirty="0" smtClean="0"/>
              <a:t> &lt;</a:t>
            </a:r>
            <a:r>
              <a:rPr lang="es-ES" dirty="0" err="1" smtClean="0"/>
              <a:t>stylesheet</a:t>
            </a:r>
            <a:r>
              <a:rPr lang="es-ES" dirty="0" smtClean="0"/>
              <a:t>&gt;.</a:t>
            </a:r>
          </a:p>
          <a:p>
            <a:pPr lvl="2"/>
            <a:r>
              <a:rPr lang="es-ES" dirty="0" err="1" smtClean="0"/>
              <a:t>L’element</a:t>
            </a:r>
            <a:r>
              <a:rPr lang="es-ES" dirty="0" smtClean="0"/>
              <a:t> &lt;</a:t>
            </a:r>
            <a:r>
              <a:rPr lang="es-ES" dirty="0" err="1" smtClean="0"/>
              <a:t>stylesheet</a:t>
            </a:r>
            <a:r>
              <a:rPr lang="es-ES" dirty="0" smtClean="0"/>
              <a:t>&gt;:</a:t>
            </a:r>
          </a:p>
          <a:p>
            <a:pPr lvl="3"/>
            <a:r>
              <a:rPr lang="es-ES" dirty="0" smtClean="0"/>
              <a:t>Ha de </a:t>
            </a:r>
            <a:r>
              <a:rPr lang="es-ES" dirty="0" err="1" smtClean="0"/>
              <a:t>tenir</a:t>
            </a:r>
            <a:r>
              <a:rPr lang="es-ES" dirty="0" smtClean="0"/>
              <a:t> </a:t>
            </a:r>
            <a:r>
              <a:rPr lang="es-ES" dirty="0" err="1" smtClean="0"/>
              <a:t>obligatoriament</a:t>
            </a:r>
            <a:r>
              <a:rPr lang="es-ES" dirty="0" smtClean="0"/>
              <a:t> 2 </a:t>
            </a:r>
            <a:r>
              <a:rPr lang="es-ES" dirty="0" err="1" smtClean="0"/>
              <a:t>atributs</a:t>
            </a:r>
            <a:r>
              <a:rPr lang="es-ES" dirty="0" smtClean="0"/>
              <a:t>:</a:t>
            </a:r>
          </a:p>
          <a:p>
            <a:pPr lvl="4"/>
            <a:r>
              <a:rPr lang="es-ES" dirty="0" smtClean="0"/>
              <a:t>&lt;</a:t>
            </a:r>
            <a:r>
              <a:rPr lang="es-ES" dirty="0" err="1" smtClean="0"/>
              <a:t>version</a:t>
            </a:r>
            <a:r>
              <a:rPr lang="es-ES" dirty="0" smtClean="0"/>
              <a:t>&gt;</a:t>
            </a:r>
          </a:p>
          <a:p>
            <a:pPr lvl="4"/>
            <a:r>
              <a:rPr lang="es-ES" dirty="0" err="1" smtClean="0"/>
              <a:t>Espai</a:t>
            </a:r>
            <a:r>
              <a:rPr lang="es-ES" dirty="0" smtClean="0"/>
              <a:t> de </a:t>
            </a:r>
            <a:r>
              <a:rPr lang="es-ES" dirty="0" err="1" smtClean="0"/>
              <a:t>noms</a:t>
            </a:r>
            <a:r>
              <a:rPr lang="es-ES" dirty="0" smtClean="0"/>
              <a:t> de XLST: ‘</a:t>
            </a:r>
            <a:r>
              <a:rPr lang="es-ES" dirty="0" err="1" smtClean="0"/>
              <a:t>xls</a:t>
            </a:r>
            <a:r>
              <a:rPr lang="es-ES" dirty="0" smtClean="0"/>
              <a:t>’.</a:t>
            </a:r>
          </a:p>
          <a:p>
            <a:pPr lvl="2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XSLT:</a:t>
            </a:r>
          </a:p>
          <a:p>
            <a:pPr lvl="1"/>
            <a:r>
              <a:rPr lang="es-ES" dirty="0" err="1" smtClean="0"/>
              <a:t>Procés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Definicó</a:t>
            </a:r>
            <a:r>
              <a:rPr lang="es-ES" dirty="0" smtClean="0"/>
              <a:t> de </a:t>
            </a:r>
            <a:r>
              <a:rPr lang="es-ES" dirty="0" err="1" smtClean="0"/>
              <a:t>l’arrel</a:t>
            </a:r>
            <a:r>
              <a:rPr lang="es-ES" dirty="0" smtClean="0"/>
              <a:t>. </a:t>
            </a: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2">
              <a:buNone/>
            </a:pPr>
            <a:endParaRPr lang="es-ES" dirty="0" smtClean="0"/>
          </a:p>
          <a:p>
            <a:pPr>
              <a:buNone/>
            </a:pPr>
            <a:r>
              <a:rPr lang="es-ES" sz="2400" dirty="0" smtClean="0"/>
              <a:t>	</a:t>
            </a:r>
            <a:r>
              <a:rPr lang="es-ES" sz="1800" dirty="0" smtClean="0"/>
              <a:t>&lt;?</a:t>
            </a:r>
            <a:r>
              <a:rPr lang="es-ES" sz="1800" b="1" dirty="0" err="1" smtClean="0"/>
              <a:t>xml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version</a:t>
            </a:r>
            <a:r>
              <a:rPr lang="es-ES" sz="1800" b="1" dirty="0" smtClean="0"/>
              <a:t>="1.0" </a:t>
            </a:r>
            <a:r>
              <a:rPr lang="es-ES" sz="1800" b="1" dirty="0" err="1" smtClean="0"/>
              <a:t>encoding</a:t>
            </a:r>
            <a:r>
              <a:rPr lang="es-ES" sz="1800" b="1" dirty="0" smtClean="0"/>
              <a:t>="UTF-8"?&gt;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1600" dirty="0" smtClean="0"/>
              <a:t>&lt;</a:t>
            </a:r>
            <a:r>
              <a:rPr lang="en-US" sz="1600" dirty="0" err="1" smtClean="0"/>
              <a:t>xsl:stylesheet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	       		 </a:t>
            </a:r>
            <a:r>
              <a:rPr lang="en-US" sz="1600" dirty="0" err="1" smtClean="0"/>
              <a:t>xmlns:xsl</a:t>
            </a:r>
            <a:r>
              <a:rPr lang="en-US" sz="1600" dirty="0" smtClean="0"/>
              <a:t>="http://www.w3.org/1999/XSL/Transform"</a:t>
            </a:r>
          </a:p>
          <a:p>
            <a:pPr>
              <a:buNone/>
            </a:pPr>
            <a:r>
              <a:rPr lang="es-ES" sz="1600" dirty="0" smtClean="0"/>
              <a:t>			 </a:t>
            </a:r>
            <a:r>
              <a:rPr lang="es-ES" sz="1600" dirty="0" err="1" smtClean="0"/>
              <a:t>xmlns:xsl</a:t>
            </a:r>
            <a:r>
              <a:rPr lang="es-ES" sz="1600" dirty="0" smtClean="0"/>
              <a:t>="http://www.w3.org/2001/XMLSchema"</a:t>
            </a:r>
          </a:p>
          <a:p>
            <a:pPr>
              <a:buNone/>
            </a:pPr>
            <a:r>
              <a:rPr lang="es-ES" sz="1600" dirty="0" smtClean="0"/>
              <a:t>			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version</a:t>
            </a:r>
            <a:r>
              <a:rPr lang="es-ES" sz="1600" b="1" dirty="0" smtClean="0"/>
              <a:t>="2.0"&gt;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		 &lt;/</a:t>
            </a:r>
            <a:r>
              <a:rPr lang="es-ES" sz="1600" dirty="0" err="1" smtClean="0"/>
              <a:t>xsl:stylesheet</a:t>
            </a:r>
            <a:r>
              <a:rPr lang="es-ES" sz="1600" dirty="0" smtClean="0"/>
              <a:t>&gt;</a:t>
            </a:r>
            <a:endParaRPr lang="es-ES" sz="16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XLST.</a:t>
            </a:r>
          </a:p>
          <a:p>
            <a:pPr lvl="1"/>
            <a:r>
              <a:rPr lang="es-ES" dirty="0" err="1" smtClean="0"/>
              <a:t>Procés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Creació</a:t>
            </a:r>
            <a:r>
              <a:rPr lang="es-ES" dirty="0" smtClean="0"/>
              <a:t> de plantilles:</a:t>
            </a:r>
          </a:p>
          <a:p>
            <a:pPr lvl="3"/>
            <a:r>
              <a:rPr lang="es-ES" dirty="0" smtClean="0"/>
              <a:t>El </a:t>
            </a:r>
            <a:r>
              <a:rPr lang="es-ES" dirty="0" err="1" smtClean="0"/>
              <a:t>procés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 es </a:t>
            </a:r>
            <a:r>
              <a:rPr lang="es-ES" dirty="0" err="1" smtClean="0"/>
              <a:t>farà</a:t>
            </a:r>
            <a:r>
              <a:rPr lang="es-ES" dirty="0" smtClean="0"/>
              <a:t> </a:t>
            </a:r>
            <a:r>
              <a:rPr lang="es-ES" dirty="0" err="1" smtClean="0"/>
              <a:t>intentant</a:t>
            </a:r>
            <a:r>
              <a:rPr lang="es-ES" dirty="0" smtClean="0"/>
              <a:t> aplicar alguna plantilla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del </a:t>
            </a:r>
            <a:r>
              <a:rPr lang="es-ES" dirty="0" err="1" smtClean="0"/>
              <a:t>document</a:t>
            </a:r>
            <a:r>
              <a:rPr lang="es-ES" dirty="0" smtClean="0"/>
              <a:t> original.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l’element</a:t>
            </a:r>
            <a:r>
              <a:rPr lang="es-ES" dirty="0" smtClean="0"/>
              <a:t> </a:t>
            </a:r>
            <a:r>
              <a:rPr lang="es-ES" dirty="0" err="1" smtClean="0"/>
              <a:t>básic</a:t>
            </a:r>
            <a:r>
              <a:rPr lang="es-ES" dirty="0" smtClean="0"/>
              <a:t> en una </a:t>
            </a:r>
            <a:r>
              <a:rPr lang="es-ES" dirty="0" err="1" smtClean="0"/>
              <a:t>transformació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 Es </a:t>
            </a:r>
            <a:r>
              <a:rPr lang="es-ES" dirty="0" err="1" smtClean="0"/>
              <a:t>defineixen</a:t>
            </a:r>
            <a:r>
              <a:rPr lang="es-ES" dirty="0" smtClean="0"/>
              <a:t> de la </a:t>
            </a:r>
            <a:r>
              <a:rPr lang="es-ES" dirty="0" err="1" smtClean="0"/>
              <a:t>següent</a:t>
            </a:r>
            <a:r>
              <a:rPr lang="es-ES" dirty="0" smtClean="0"/>
              <a:t> forma:</a:t>
            </a:r>
          </a:p>
          <a:p>
            <a:pPr lvl="4">
              <a:buNone/>
            </a:pPr>
            <a:r>
              <a:rPr lang="es-ES" dirty="0" smtClean="0"/>
              <a:t>		&lt;</a:t>
            </a:r>
            <a:r>
              <a:rPr lang="es-ES" dirty="0" err="1" smtClean="0"/>
              <a:t>xsl:template</a:t>
            </a:r>
            <a:r>
              <a:rPr lang="es-ES" dirty="0" smtClean="0"/>
              <a:t>&gt;</a:t>
            </a:r>
          </a:p>
          <a:p>
            <a:pPr lvl="3">
              <a:buFont typeface="Arial" pitchFamily="34" charset="0"/>
              <a:buChar char="•"/>
            </a:pP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tenir</a:t>
            </a:r>
            <a:r>
              <a:rPr lang="es-ES" dirty="0" smtClean="0"/>
              <a:t> diversos </a:t>
            </a:r>
            <a:r>
              <a:rPr lang="es-ES" dirty="0" err="1" smtClean="0"/>
              <a:t>atributs</a:t>
            </a:r>
            <a:r>
              <a:rPr lang="es-ES" dirty="0" smtClean="0"/>
              <a:t>. El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corrent</a:t>
            </a:r>
            <a:r>
              <a:rPr lang="es-ES" dirty="0" smtClean="0"/>
              <a:t>: match.</a:t>
            </a:r>
          </a:p>
          <a:p>
            <a:pPr lvl="3">
              <a:buFont typeface="Arial" pitchFamily="34" charset="0"/>
              <a:buChar char="•"/>
            </a:pPr>
            <a:r>
              <a:rPr lang="es-ES" dirty="0" err="1" smtClean="0"/>
              <a:t>L’atribut</a:t>
            </a:r>
            <a:r>
              <a:rPr lang="es-ES" dirty="0" smtClean="0"/>
              <a:t> match </a:t>
            </a:r>
            <a:r>
              <a:rPr lang="es-ES" dirty="0" err="1" smtClean="0"/>
              <a:t>serveix</a:t>
            </a:r>
            <a:r>
              <a:rPr lang="es-ES" dirty="0" smtClean="0"/>
              <a:t> per determinar a </a:t>
            </a:r>
            <a:r>
              <a:rPr lang="es-ES" dirty="0" err="1" smtClean="0"/>
              <a:t>quins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</a:t>
            </a:r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d’aplicar</a:t>
            </a:r>
            <a:r>
              <a:rPr lang="es-ES" dirty="0" smtClean="0"/>
              <a:t> </a:t>
            </a:r>
            <a:r>
              <a:rPr lang="es-ES" dirty="0" err="1" smtClean="0"/>
              <a:t>aquesta</a:t>
            </a:r>
            <a:r>
              <a:rPr lang="es-ES" dirty="0" smtClean="0"/>
              <a:t> plantilla.</a:t>
            </a:r>
          </a:p>
          <a:p>
            <a:pPr lvl="4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Creació</a:t>
            </a:r>
            <a:r>
              <a:rPr lang="es-ES" dirty="0" smtClean="0"/>
              <a:t> de plantilles:</a:t>
            </a:r>
          </a:p>
          <a:p>
            <a:pPr lvl="3"/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3">
              <a:buNone/>
            </a:pPr>
            <a:endParaRPr lang="es-ES" dirty="0" smtClean="0"/>
          </a:p>
          <a:p>
            <a:pPr lvl="5">
              <a:buFont typeface="Wingdings" pitchFamily="2" charset="2"/>
              <a:buChar char="ü"/>
            </a:pPr>
            <a:r>
              <a:rPr lang="es-ES" dirty="0" smtClean="0"/>
              <a:t>Es </a:t>
            </a:r>
            <a:r>
              <a:rPr lang="es-ES" dirty="0" err="1" smtClean="0"/>
              <a:t>vol</a:t>
            </a:r>
            <a:r>
              <a:rPr lang="es-ES" dirty="0" smtClean="0"/>
              <a:t> definir que en arribar </a:t>
            </a:r>
            <a:r>
              <a:rPr lang="es-ES" dirty="0" err="1" smtClean="0"/>
              <a:t>algun</a:t>
            </a:r>
            <a:r>
              <a:rPr lang="es-ES" dirty="0" smtClean="0"/>
              <a:t> </a:t>
            </a:r>
            <a:r>
              <a:rPr lang="es-ES" dirty="0" err="1" smtClean="0"/>
              <a:t>element</a:t>
            </a:r>
            <a:r>
              <a:rPr lang="es-ES" dirty="0" smtClean="0"/>
              <a:t> &lt;</a:t>
            </a:r>
            <a:r>
              <a:rPr lang="es-ES" dirty="0" err="1" smtClean="0"/>
              <a:t>nom</a:t>
            </a:r>
            <a:r>
              <a:rPr lang="es-ES" dirty="0" smtClean="0"/>
              <a:t>&gt; es </a:t>
            </a:r>
            <a:r>
              <a:rPr lang="es-ES" dirty="0" err="1" smtClean="0"/>
              <a:t>desi</a:t>
            </a:r>
            <a:r>
              <a:rPr lang="es-ES" dirty="0" smtClean="0"/>
              <a:t> en el </a:t>
            </a:r>
            <a:r>
              <a:rPr lang="es-ES" dirty="0" err="1" smtClean="0"/>
              <a:t>fitxer</a:t>
            </a:r>
            <a:r>
              <a:rPr lang="es-ES" dirty="0" smtClean="0"/>
              <a:t> de </a:t>
            </a:r>
            <a:r>
              <a:rPr lang="es-ES" dirty="0" err="1" smtClean="0"/>
              <a:t>destinació</a:t>
            </a:r>
            <a:r>
              <a:rPr lang="es-ES" dirty="0" smtClean="0"/>
              <a:t> la </a:t>
            </a:r>
            <a:r>
              <a:rPr lang="es-ES" dirty="0" err="1" smtClean="0"/>
              <a:t>lletra</a:t>
            </a:r>
            <a:r>
              <a:rPr lang="es-ES" dirty="0" smtClean="0"/>
              <a:t> “A”.	</a:t>
            </a:r>
          </a:p>
          <a:p>
            <a:pPr lvl="5">
              <a:buNone/>
            </a:pPr>
            <a:endParaRPr lang="es-ES" dirty="0" smtClean="0"/>
          </a:p>
          <a:p>
            <a:pPr lvl="3">
              <a:buNone/>
            </a:pPr>
            <a:r>
              <a:rPr lang="es-ES" dirty="0" smtClean="0"/>
              <a:t>		&lt;</a:t>
            </a:r>
            <a:r>
              <a:rPr lang="es-ES" dirty="0" err="1" smtClean="0"/>
              <a:t>xsl:template</a:t>
            </a:r>
            <a:r>
              <a:rPr lang="es-ES" dirty="0" smtClean="0"/>
              <a:t> match="</a:t>
            </a:r>
            <a:r>
              <a:rPr lang="es-ES" dirty="0" err="1" smtClean="0"/>
              <a:t>nom</a:t>
            </a:r>
            <a:r>
              <a:rPr lang="es-ES" dirty="0" smtClean="0"/>
              <a:t>"&gt;</a:t>
            </a:r>
          </a:p>
          <a:p>
            <a:pPr lvl="3">
              <a:buNone/>
            </a:pPr>
            <a:r>
              <a:rPr lang="es-ES" dirty="0" smtClean="0"/>
              <a:t>			A</a:t>
            </a:r>
          </a:p>
          <a:p>
            <a:pPr lvl="3">
              <a:buNone/>
            </a:pPr>
            <a:r>
              <a:rPr lang="es-ES" dirty="0" smtClean="0"/>
              <a:t>		&lt;/</a:t>
            </a:r>
            <a:r>
              <a:rPr lang="es-ES" dirty="0" err="1" smtClean="0"/>
              <a:t>xsl:template</a:t>
            </a:r>
            <a:r>
              <a:rPr lang="es-ES" dirty="0" smtClean="0"/>
              <a:t>&gt;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Creació</a:t>
            </a:r>
            <a:r>
              <a:rPr lang="es-ES" dirty="0" smtClean="0"/>
              <a:t> de plantilles:</a:t>
            </a:r>
          </a:p>
          <a:p>
            <a:pPr lvl="3"/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3">
              <a:buNone/>
            </a:pPr>
            <a:endParaRPr lang="es-ES" dirty="0" smtClean="0"/>
          </a:p>
          <a:p>
            <a:pPr lvl="5">
              <a:buNone/>
            </a:pPr>
            <a:r>
              <a:rPr lang="es-ES" dirty="0" err="1" smtClean="0"/>
              <a:t>Aplicant</a:t>
            </a:r>
            <a:r>
              <a:rPr lang="es-ES" dirty="0" smtClean="0"/>
              <a:t> la plantilla anterior a </a:t>
            </a:r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document</a:t>
            </a:r>
            <a:r>
              <a:rPr lang="es-ES" dirty="0" smtClean="0"/>
              <a:t>:</a:t>
            </a:r>
          </a:p>
          <a:p>
            <a:pPr lvl="5">
              <a:buNone/>
            </a:pPr>
            <a:endParaRPr lang="es-ES" dirty="0" smtClean="0"/>
          </a:p>
          <a:p>
            <a:pPr lvl="5">
              <a:buNone/>
            </a:pPr>
            <a:r>
              <a:rPr lang="es-ES" dirty="0" smtClean="0"/>
              <a:t>	&lt;persona&gt;</a:t>
            </a:r>
          </a:p>
          <a:p>
            <a:pPr lvl="5">
              <a:buNone/>
            </a:pPr>
            <a:r>
              <a:rPr lang="es-ES" dirty="0" smtClean="0"/>
              <a:t>			&lt;</a:t>
            </a:r>
            <a:r>
              <a:rPr lang="es-ES" dirty="0" err="1" smtClean="0"/>
              <a:t>nom</a:t>
            </a:r>
            <a:r>
              <a:rPr lang="es-ES" dirty="0" smtClean="0"/>
              <a:t>&gt;Pere </a:t>
            </a:r>
            <a:r>
              <a:rPr lang="es-ES" dirty="0" err="1" smtClean="0"/>
              <a:t>Garcia</a:t>
            </a:r>
            <a:r>
              <a:rPr lang="es-ES" dirty="0" smtClean="0"/>
              <a:t>&lt;/</a:t>
            </a:r>
            <a:r>
              <a:rPr lang="es-ES" dirty="0" err="1" smtClean="0"/>
              <a:t>nom</a:t>
            </a:r>
            <a:r>
              <a:rPr lang="es-ES" dirty="0" smtClean="0"/>
              <a:t>&gt;</a:t>
            </a:r>
          </a:p>
          <a:p>
            <a:pPr lvl="5">
              <a:buNone/>
            </a:pPr>
            <a:r>
              <a:rPr lang="es-ES" dirty="0" smtClean="0"/>
              <a:t>	&lt;/persona&gt;</a:t>
            </a:r>
          </a:p>
          <a:p>
            <a:pPr lvl="5">
              <a:buNone/>
            </a:pPr>
            <a:r>
              <a:rPr lang="es-ES" dirty="0" smtClean="0"/>
              <a:t>	</a:t>
            </a:r>
          </a:p>
          <a:p>
            <a:pPr lvl="1">
              <a:buNone/>
            </a:pPr>
            <a:r>
              <a:rPr lang="es-ES" dirty="0" smtClean="0"/>
              <a:t>		         El </a:t>
            </a:r>
            <a:r>
              <a:rPr lang="es-ES" dirty="0" err="1" smtClean="0"/>
              <a:t>resultat</a:t>
            </a:r>
            <a:r>
              <a:rPr lang="es-ES" dirty="0" smtClean="0"/>
              <a:t> </a:t>
            </a:r>
            <a:r>
              <a:rPr lang="es-ES" dirty="0" err="1" smtClean="0"/>
              <a:t>serà</a:t>
            </a:r>
            <a:r>
              <a:rPr lang="es-ES" dirty="0" smtClean="0"/>
              <a:t> A.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Afegir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:</a:t>
            </a:r>
          </a:p>
          <a:p>
            <a:pPr lvl="3"/>
            <a:r>
              <a:rPr lang="es-ES" dirty="0" smtClean="0"/>
              <a:t>El </a:t>
            </a:r>
            <a:r>
              <a:rPr lang="es-ES" dirty="0" err="1" smtClean="0"/>
              <a:t>fet</a:t>
            </a:r>
            <a:r>
              <a:rPr lang="es-ES" dirty="0" smtClean="0"/>
              <a:t> de poder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transformacions</a:t>
            </a:r>
            <a:r>
              <a:rPr lang="es-ES" dirty="0" smtClean="0"/>
              <a:t> </a:t>
            </a:r>
            <a:r>
              <a:rPr lang="es-ES" dirty="0" err="1" smtClean="0"/>
              <a:t>fent</a:t>
            </a:r>
            <a:r>
              <a:rPr lang="es-ES" dirty="0" smtClean="0"/>
              <a:t> servir </a:t>
            </a:r>
            <a:r>
              <a:rPr lang="es-ES" dirty="0" err="1" smtClean="0"/>
              <a:t>text</a:t>
            </a:r>
            <a:r>
              <a:rPr lang="es-ES" dirty="0" smtClean="0"/>
              <a:t> literal, fa que també es </a:t>
            </a:r>
            <a:r>
              <a:rPr lang="es-ES" dirty="0" err="1" smtClean="0"/>
              <a:t>pugui</a:t>
            </a:r>
            <a:r>
              <a:rPr lang="es-ES" dirty="0" smtClean="0"/>
              <a:t> </a:t>
            </a:r>
            <a:r>
              <a:rPr lang="es-ES" dirty="0" err="1" smtClean="0"/>
              <a:t>fer</a:t>
            </a:r>
            <a:r>
              <a:rPr lang="es-ES" dirty="0" smtClean="0"/>
              <a:t> servir el </a:t>
            </a:r>
            <a:r>
              <a:rPr lang="es-ES" dirty="0" err="1" smtClean="0"/>
              <a:t>mateix</a:t>
            </a:r>
            <a:r>
              <a:rPr lang="es-ES" dirty="0" smtClean="0"/>
              <a:t> sistema per crear etiquetes noves. Per </a:t>
            </a: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sz="800" dirty="0" smtClean="0"/>
          </a:p>
          <a:p>
            <a:pPr>
              <a:buNone/>
            </a:pPr>
            <a:r>
              <a:rPr lang="es-ES" sz="2400" dirty="0" smtClean="0"/>
              <a:t>		 	&lt;</a:t>
            </a:r>
            <a:r>
              <a:rPr lang="es-ES" sz="2400" dirty="0" err="1" smtClean="0"/>
              <a:t>xsl:template</a:t>
            </a:r>
            <a:r>
              <a:rPr lang="es-ES" sz="2400" dirty="0" smtClean="0"/>
              <a:t> match="</a:t>
            </a:r>
            <a:r>
              <a:rPr lang="es-ES" sz="2400" dirty="0" err="1" smtClean="0"/>
              <a:t>nom</a:t>
            </a:r>
            <a:r>
              <a:rPr lang="es-ES" sz="2400" dirty="0" smtClean="0"/>
              <a:t>"&gt;</a:t>
            </a:r>
          </a:p>
          <a:p>
            <a:pPr>
              <a:buNone/>
            </a:pPr>
            <a:r>
              <a:rPr lang="es-ES" sz="2400" dirty="0" smtClean="0"/>
              <a:t>				 &lt;</a:t>
            </a:r>
            <a:r>
              <a:rPr lang="es-ES" sz="2400" dirty="0" err="1" smtClean="0"/>
              <a:t>senyor</a:t>
            </a:r>
            <a:r>
              <a:rPr lang="es-ES" sz="2400" dirty="0" smtClean="0"/>
              <a:t>&gt;</a:t>
            </a:r>
            <a:r>
              <a:rPr lang="es-ES" sz="2400" dirty="0" err="1" smtClean="0"/>
              <a:t>Manel</a:t>
            </a:r>
            <a:r>
              <a:rPr lang="es-ES" sz="2400" dirty="0" smtClean="0"/>
              <a:t>&lt;/</a:t>
            </a:r>
            <a:r>
              <a:rPr lang="es-ES" sz="2400" dirty="0" err="1" smtClean="0"/>
              <a:t>senyor</a:t>
            </a:r>
            <a:r>
              <a:rPr lang="es-ES" sz="2400" dirty="0" smtClean="0"/>
              <a:t>&gt;</a:t>
            </a:r>
          </a:p>
          <a:p>
            <a:pPr>
              <a:buNone/>
            </a:pPr>
            <a:r>
              <a:rPr lang="es-ES" sz="2400" dirty="0" smtClean="0"/>
              <a:t>			&lt;/</a:t>
            </a:r>
            <a:r>
              <a:rPr lang="es-ES" sz="2400" dirty="0" err="1" smtClean="0"/>
              <a:t>xsl:template</a:t>
            </a:r>
            <a:r>
              <a:rPr lang="es-ES" sz="2400" dirty="0" smtClean="0"/>
              <a:t>&gt;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	 </a:t>
            </a:r>
            <a:r>
              <a:rPr lang="es-ES" sz="2400" dirty="0" err="1" smtClean="0"/>
              <a:t>Resultat</a:t>
            </a:r>
            <a:r>
              <a:rPr lang="es-ES" sz="2400" dirty="0" smtClean="0"/>
              <a:t>: &lt;</a:t>
            </a:r>
            <a:r>
              <a:rPr lang="es-ES" sz="2400" dirty="0" err="1" smtClean="0"/>
              <a:t>senyor</a:t>
            </a:r>
            <a:r>
              <a:rPr lang="es-ES" sz="2400" dirty="0" smtClean="0"/>
              <a:t>&gt;</a:t>
            </a:r>
            <a:r>
              <a:rPr lang="es-ES" sz="2400" dirty="0" err="1" smtClean="0"/>
              <a:t>Manel</a:t>
            </a:r>
            <a:r>
              <a:rPr lang="es-ES" sz="2400" dirty="0" smtClean="0"/>
              <a:t>&lt;/</a:t>
            </a:r>
            <a:r>
              <a:rPr lang="es-ES" sz="2400" dirty="0" err="1" smtClean="0"/>
              <a:t>senyor</a:t>
            </a:r>
            <a:r>
              <a:rPr lang="es-ES" sz="2400" dirty="0" smtClean="0"/>
              <a:t>&gt;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Afegir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. </a:t>
            </a:r>
            <a:r>
              <a:rPr lang="es-ES" dirty="0" err="1" smtClean="0"/>
              <a:t>Altre</a:t>
            </a:r>
            <a:r>
              <a:rPr lang="es-ES" dirty="0" smtClean="0"/>
              <a:t> manera:</a:t>
            </a:r>
          </a:p>
          <a:p>
            <a:pPr lvl="3"/>
            <a:r>
              <a:rPr lang="es-ES" dirty="0" err="1" smtClean="0"/>
              <a:t>Fent</a:t>
            </a:r>
            <a:r>
              <a:rPr lang="es-ES" dirty="0" smtClean="0"/>
              <a:t> servir &lt;</a:t>
            </a:r>
            <a:r>
              <a:rPr lang="es-ES" dirty="0" err="1" smtClean="0"/>
              <a:t>xs:element</a:t>
            </a:r>
            <a:r>
              <a:rPr lang="es-ES" dirty="0" smtClean="0"/>
              <a:t>&gt;</a:t>
            </a:r>
          </a:p>
          <a:p>
            <a:pPr lvl="4"/>
            <a:r>
              <a:rPr lang="es-ES" dirty="0" err="1" smtClean="0"/>
              <a:t>Atribut</a:t>
            </a:r>
            <a:r>
              <a:rPr lang="es-ES" dirty="0" smtClean="0"/>
              <a:t> </a:t>
            </a:r>
            <a:r>
              <a:rPr lang="es-ES" dirty="0" err="1" smtClean="0"/>
              <a:t>obligatori</a:t>
            </a:r>
            <a:r>
              <a:rPr lang="es-ES" dirty="0" smtClean="0"/>
              <a:t>: &lt;</a:t>
            </a:r>
            <a:r>
              <a:rPr lang="es-ES" dirty="0" err="1" smtClean="0"/>
              <a:t>name</a:t>
            </a:r>
            <a:r>
              <a:rPr lang="es-ES" dirty="0" smtClean="0"/>
              <a:t>&gt; . </a:t>
            </a:r>
            <a:r>
              <a:rPr lang="es-ES" dirty="0" err="1" smtClean="0"/>
              <a:t>Defineix</a:t>
            </a:r>
            <a:r>
              <a:rPr lang="es-ES" dirty="0" smtClean="0"/>
              <a:t> el </a:t>
            </a:r>
            <a:r>
              <a:rPr lang="es-ES" dirty="0" err="1" smtClean="0"/>
              <a:t>nom</a:t>
            </a:r>
            <a:r>
              <a:rPr lang="es-ES" dirty="0" smtClean="0"/>
              <a:t> de </a:t>
            </a:r>
            <a:r>
              <a:rPr lang="es-ES" dirty="0" err="1" smtClean="0"/>
              <a:t>l’etiqueta</a:t>
            </a:r>
            <a:r>
              <a:rPr lang="es-ES" dirty="0" smtClean="0"/>
              <a:t>.</a:t>
            </a:r>
          </a:p>
          <a:p>
            <a:pPr lvl="4">
              <a:buNone/>
            </a:pPr>
            <a:endParaRPr lang="es-ES" dirty="0" smtClean="0"/>
          </a:p>
          <a:p>
            <a:pPr lvl="3"/>
            <a:endParaRPr lang="es-ES" sz="24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Introducció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472518" cy="3900502"/>
          </a:xfrm>
        </p:spPr>
        <p:txBody>
          <a:bodyPr>
            <a:normAutofit/>
          </a:bodyPr>
          <a:lstStyle/>
          <a:p>
            <a:r>
              <a:rPr lang="es-ES" dirty="0" err="1" smtClean="0"/>
              <a:t>Document</a:t>
            </a:r>
            <a:r>
              <a:rPr lang="es-ES" dirty="0" smtClean="0"/>
              <a:t> XML: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err="1" smtClean="0"/>
              <a:t>Document</a:t>
            </a:r>
            <a:r>
              <a:rPr lang="es-ES" dirty="0" smtClean="0"/>
              <a:t> de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pla</a:t>
            </a:r>
            <a:endParaRPr lang="es-ES" dirty="0" smtClean="0"/>
          </a:p>
          <a:p>
            <a:pPr lvl="1"/>
            <a:r>
              <a:rPr lang="es-ES" dirty="0" smtClean="0"/>
              <a:t>No detalla el  </a:t>
            </a:r>
            <a:r>
              <a:rPr lang="es-ES" dirty="0" err="1" smtClean="0"/>
              <a:t>format</a:t>
            </a:r>
            <a:endParaRPr lang="es-ES" dirty="0" smtClean="0"/>
          </a:p>
          <a:p>
            <a:pPr lvl="1"/>
            <a:r>
              <a:rPr lang="es-ES" dirty="0" smtClean="0"/>
              <a:t>Tan </a:t>
            </a:r>
            <a:r>
              <a:rPr lang="es-ES" dirty="0" err="1" smtClean="0"/>
              <a:t>sols</a:t>
            </a:r>
            <a:r>
              <a:rPr lang="es-ES" dirty="0" smtClean="0"/>
              <a:t> conté </a:t>
            </a:r>
            <a:r>
              <a:rPr lang="es-ES" dirty="0" err="1" smtClean="0"/>
              <a:t>informació</a:t>
            </a:r>
            <a:endParaRPr lang="es-ES" dirty="0" smtClean="0"/>
          </a:p>
          <a:p>
            <a:pPr lvl="1"/>
            <a:r>
              <a:rPr lang="es-ES" dirty="0" err="1" smtClean="0"/>
              <a:t>Necessita</a:t>
            </a:r>
            <a:r>
              <a:rPr lang="es-ES" dirty="0" smtClean="0"/>
              <a:t> </a:t>
            </a:r>
            <a:r>
              <a:rPr lang="es-ES" dirty="0" err="1" smtClean="0"/>
              <a:t>tecnologies</a:t>
            </a:r>
            <a:r>
              <a:rPr lang="es-ES" dirty="0" smtClean="0"/>
              <a:t> per poder transformar el </a:t>
            </a:r>
            <a:r>
              <a:rPr lang="es-ES" dirty="0" err="1" smtClean="0"/>
              <a:t>seu</a:t>
            </a:r>
            <a:r>
              <a:rPr lang="es-ES" dirty="0" smtClean="0"/>
              <a:t> </a:t>
            </a:r>
            <a:r>
              <a:rPr lang="es-ES" dirty="0" err="1" smtClean="0"/>
              <a:t>contingut</a:t>
            </a:r>
            <a:r>
              <a:rPr lang="es-ES" dirty="0" smtClean="0"/>
              <a:t> en </a:t>
            </a:r>
            <a:r>
              <a:rPr lang="es-ES" dirty="0" err="1" smtClean="0"/>
              <a:t>format</a:t>
            </a:r>
            <a:r>
              <a:rPr lang="es-ES" dirty="0" smtClean="0"/>
              <a:t> legible i imprimible per un </a:t>
            </a:r>
            <a:r>
              <a:rPr lang="es-ES" dirty="0" err="1" smtClean="0"/>
              <a:t>usuari</a:t>
            </a:r>
            <a:r>
              <a:rPr lang="es-ES" dirty="0" smtClean="0"/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28728" y="3786191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Afegir</a:t>
            </a:r>
            <a:r>
              <a:rPr lang="es-ES" dirty="0" smtClean="0"/>
              <a:t> </a:t>
            </a:r>
            <a:r>
              <a:rPr lang="es-ES" dirty="0" err="1" smtClean="0"/>
              <a:t>atributs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Es </a:t>
            </a:r>
            <a:r>
              <a:rPr lang="es-ES" dirty="0" err="1" smtClean="0"/>
              <a:t>defineixen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: &lt;</a:t>
            </a:r>
            <a:r>
              <a:rPr lang="es-ES" dirty="0" err="1" smtClean="0"/>
              <a:t>xsl:attribute</a:t>
            </a:r>
            <a:r>
              <a:rPr lang="es-ES" dirty="0" smtClean="0"/>
              <a:t>&gt;. </a:t>
            </a:r>
          </a:p>
          <a:p>
            <a:pPr lvl="3"/>
            <a:r>
              <a:rPr lang="es-ES" dirty="0" err="1" smtClean="0"/>
              <a:t>L’únic</a:t>
            </a:r>
            <a:r>
              <a:rPr lang="es-ES" dirty="0" smtClean="0"/>
              <a:t> </a:t>
            </a:r>
            <a:r>
              <a:rPr lang="es-ES" dirty="0" err="1" smtClean="0"/>
              <a:t>atribut</a:t>
            </a:r>
            <a:r>
              <a:rPr lang="es-ES" dirty="0" smtClean="0"/>
              <a:t> </a:t>
            </a:r>
            <a:r>
              <a:rPr lang="es-ES" dirty="0" err="1" smtClean="0"/>
              <a:t>obligatori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&lt;</a:t>
            </a:r>
            <a:r>
              <a:rPr lang="es-ES" dirty="0" err="1" smtClean="0"/>
              <a:t>name</a:t>
            </a:r>
            <a:r>
              <a:rPr lang="es-ES" dirty="0" smtClean="0"/>
              <a:t>&gt;.</a:t>
            </a:r>
          </a:p>
          <a:p>
            <a:pPr lvl="3"/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4">
              <a:buNone/>
            </a:pPr>
            <a:r>
              <a:rPr lang="es-ES" dirty="0" smtClean="0"/>
              <a:t>&lt;</a:t>
            </a:r>
            <a:r>
              <a:rPr lang="es-ES" dirty="0" err="1" smtClean="0"/>
              <a:t>xs:element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="persona"&gt;</a:t>
            </a:r>
          </a:p>
          <a:p>
            <a:pPr lvl="4">
              <a:buNone/>
            </a:pPr>
            <a:r>
              <a:rPr lang="es-ES" dirty="0" smtClean="0"/>
              <a:t>	 &lt;</a:t>
            </a:r>
            <a:r>
              <a:rPr lang="es-ES" dirty="0" err="1" smtClean="0"/>
              <a:t>xsl:attribute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="home"&gt;Si&lt;/</a:t>
            </a:r>
            <a:r>
              <a:rPr lang="es-ES" dirty="0" err="1" smtClean="0"/>
              <a:t>xsl:attribute</a:t>
            </a:r>
            <a:r>
              <a:rPr lang="es-ES" dirty="0" smtClean="0"/>
              <a:t>&gt;</a:t>
            </a:r>
          </a:p>
          <a:p>
            <a:pPr lvl="4">
              <a:buNone/>
            </a:pPr>
            <a:r>
              <a:rPr lang="es-ES" dirty="0" smtClean="0"/>
              <a:t>	Marcel</a:t>
            </a:r>
          </a:p>
          <a:p>
            <a:pPr lvl="4">
              <a:buNone/>
            </a:pPr>
            <a:r>
              <a:rPr lang="es-ES" dirty="0" smtClean="0"/>
              <a:t>&lt;/</a:t>
            </a:r>
            <a:r>
              <a:rPr lang="es-ES" dirty="0" err="1" smtClean="0"/>
              <a:t>xsl:element</a:t>
            </a:r>
            <a:r>
              <a:rPr lang="es-ES" dirty="0" smtClean="0"/>
              <a:t>&gt;</a:t>
            </a:r>
          </a:p>
          <a:p>
            <a:pPr lvl="4">
              <a:buNone/>
            </a:pPr>
            <a:endParaRPr lang="es-ES" dirty="0" smtClean="0"/>
          </a:p>
          <a:p>
            <a:pPr lvl="4">
              <a:buNone/>
            </a:pPr>
            <a:r>
              <a:rPr lang="es-ES" dirty="0" err="1" smtClean="0"/>
              <a:t>Resultat</a:t>
            </a:r>
            <a:r>
              <a:rPr lang="es-ES" dirty="0" smtClean="0"/>
              <a:t>: </a:t>
            </a:r>
            <a:r>
              <a:rPr lang="it-IT" dirty="0" smtClean="0"/>
              <a:t>&lt;persona home="Si"&gt;Marcel&lt;/persona&gt;</a:t>
            </a:r>
            <a:endParaRPr lang="es-ES" dirty="0" smtClean="0"/>
          </a:p>
          <a:p>
            <a:pPr lvl="3"/>
            <a:endParaRPr lang="es-ES" sz="24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3"/>
            <a:r>
              <a:rPr lang="es-ES" sz="2400" dirty="0" smtClean="0"/>
              <a:t>Control de les </a:t>
            </a:r>
            <a:r>
              <a:rPr lang="es-ES" sz="2400" dirty="0" err="1" smtClean="0"/>
              <a:t>sortides</a:t>
            </a:r>
            <a:r>
              <a:rPr lang="es-ES" sz="2400" dirty="0" smtClean="0"/>
              <a:t> de </a:t>
            </a:r>
            <a:r>
              <a:rPr lang="es-ES" sz="2400" dirty="0" err="1" smtClean="0"/>
              <a:t>text</a:t>
            </a:r>
            <a:endParaRPr lang="es-ES" sz="2400" dirty="0" smtClean="0"/>
          </a:p>
          <a:p>
            <a:pPr lvl="4"/>
            <a:r>
              <a:rPr lang="es-ES" sz="2400" dirty="0" err="1" smtClean="0"/>
              <a:t>Quan</a:t>
            </a:r>
            <a:r>
              <a:rPr lang="es-ES" sz="2400" dirty="0" smtClean="0"/>
              <a:t> es </a:t>
            </a:r>
            <a:r>
              <a:rPr lang="es-ES" sz="2400" dirty="0" err="1" smtClean="0"/>
              <a:t>volen</a:t>
            </a:r>
            <a:r>
              <a:rPr lang="es-ES" sz="2400" dirty="0" smtClean="0"/>
              <a:t> controlar </a:t>
            </a:r>
            <a:r>
              <a:rPr lang="es-ES" sz="2400" dirty="0" err="1" smtClean="0"/>
              <a:t>millor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espais</a:t>
            </a:r>
            <a:r>
              <a:rPr lang="es-ES" sz="2400" dirty="0" smtClean="0"/>
              <a:t> i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salts</a:t>
            </a:r>
            <a:r>
              <a:rPr lang="es-ES" sz="2400" dirty="0" smtClean="0"/>
              <a:t> de </a:t>
            </a:r>
            <a:r>
              <a:rPr lang="es-ES" sz="2400" dirty="0" err="1" smtClean="0"/>
              <a:t>línia</a:t>
            </a:r>
            <a:r>
              <a:rPr lang="es-ES" sz="2400" dirty="0" smtClean="0"/>
              <a:t> que </a:t>
            </a:r>
            <a:r>
              <a:rPr lang="es-ES" sz="2400" dirty="0" err="1" smtClean="0"/>
              <a:t>hi</a:t>
            </a:r>
            <a:r>
              <a:rPr lang="es-ES" sz="2400" dirty="0" smtClean="0"/>
              <a:t> </a:t>
            </a:r>
            <a:r>
              <a:rPr lang="es-ES" sz="2400" dirty="0" err="1" smtClean="0"/>
              <a:t>haurà</a:t>
            </a:r>
            <a:r>
              <a:rPr lang="es-ES" sz="2400" dirty="0" smtClean="0"/>
              <a:t> en les </a:t>
            </a:r>
            <a:r>
              <a:rPr lang="es-ES" sz="2400" dirty="0" err="1" smtClean="0"/>
              <a:t>sortides</a:t>
            </a:r>
            <a:r>
              <a:rPr lang="es-ES" sz="2400" dirty="0" smtClean="0"/>
              <a:t>.</a:t>
            </a:r>
          </a:p>
          <a:p>
            <a:pPr lvl="4"/>
            <a:r>
              <a:rPr lang="es-ES" sz="2400" dirty="0" err="1" smtClean="0"/>
              <a:t>Exemple</a:t>
            </a:r>
            <a:r>
              <a:rPr lang="es-ES" sz="2400" dirty="0" smtClean="0"/>
              <a:t>: </a:t>
            </a:r>
            <a:r>
              <a:rPr lang="es-ES" sz="2400" dirty="0" err="1" smtClean="0"/>
              <a:t>podem</a:t>
            </a:r>
            <a:r>
              <a:rPr lang="es-ES" sz="2400" dirty="0" smtClean="0"/>
              <a:t> </a:t>
            </a:r>
            <a:r>
              <a:rPr lang="es-ES" sz="2400" dirty="0" err="1" smtClean="0"/>
              <a:t>fer</a:t>
            </a:r>
            <a:r>
              <a:rPr lang="es-ES" sz="2400" dirty="0" smtClean="0"/>
              <a:t> que </a:t>
            </a:r>
            <a:r>
              <a:rPr lang="es-ES" sz="2400" dirty="0" err="1" smtClean="0"/>
              <a:t>surtin</a:t>
            </a:r>
            <a:r>
              <a:rPr lang="es-ES" sz="2400" dirty="0" smtClean="0"/>
              <a:t> 5 </a:t>
            </a:r>
            <a:r>
              <a:rPr lang="es-ES" sz="2400" dirty="0" err="1" smtClean="0"/>
              <a:t>espais</a:t>
            </a:r>
            <a:r>
              <a:rPr lang="es-ES" sz="2400" dirty="0" smtClean="0"/>
              <a:t> </a:t>
            </a:r>
            <a:r>
              <a:rPr lang="es-ES" sz="2400" dirty="0" err="1" smtClean="0"/>
              <a:t>darrere</a:t>
            </a:r>
            <a:r>
              <a:rPr lang="es-ES" sz="2400" dirty="0" smtClean="0"/>
              <a:t> de la </a:t>
            </a:r>
            <a:r>
              <a:rPr lang="es-ES" sz="2400" dirty="0" err="1" smtClean="0"/>
              <a:t>lletra</a:t>
            </a:r>
            <a:r>
              <a:rPr lang="es-ES" sz="2400" dirty="0" smtClean="0"/>
              <a:t> A </a:t>
            </a:r>
            <a:r>
              <a:rPr lang="es-ES" sz="2400" dirty="0" err="1" smtClean="0"/>
              <a:t>definint</a:t>
            </a:r>
            <a:r>
              <a:rPr lang="es-ES" sz="2400" dirty="0" smtClean="0"/>
              <a:t> la plantilla </a:t>
            </a:r>
            <a:r>
              <a:rPr lang="es-ES" sz="2400" dirty="0" err="1" smtClean="0"/>
              <a:t>següent</a:t>
            </a:r>
            <a:r>
              <a:rPr lang="es-ES" sz="2400" dirty="0" smtClean="0"/>
              <a:t>:</a:t>
            </a:r>
          </a:p>
          <a:p>
            <a:pPr lvl="4">
              <a:buNone/>
            </a:pPr>
            <a:endParaRPr lang="es-ES" sz="2400" dirty="0" smtClean="0"/>
          </a:p>
          <a:p>
            <a:pPr lvl="4">
              <a:buNone/>
            </a:pPr>
            <a:r>
              <a:rPr lang="es-ES" sz="2400" dirty="0" smtClean="0"/>
              <a:t>	 &lt;</a:t>
            </a:r>
            <a:r>
              <a:rPr lang="es-ES" sz="2400" dirty="0" err="1" smtClean="0"/>
              <a:t>xsl:template</a:t>
            </a:r>
            <a:r>
              <a:rPr lang="es-ES" sz="2400" dirty="0" smtClean="0"/>
              <a:t> match="</a:t>
            </a:r>
            <a:r>
              <a:rPr lang="es-ES" sz="2400" dirty="0" err="1" smtClean="0"/>
              <a:t>nom</a:t>
            </a:r>
            <a:r>
              <a:rPr lang="es-ES" sz="2400" dirty="0" smtClean="0"/>
              <a:t>"&gt;</a:t>
            </a:r>
          </a:p>
          <a:p>
            <a:pPr lvl="4">
              <a:buNone/>
            </a:pPr>
            <a:r>
              <a:rPr lang="es-ES" sz="2400" dirty="0" smtClean="0"/>
              <a:t>			&lt;</a:t>
            </a:r>
            <a:r>
              <a:rPr lang="es-ES" sz="2400" dirty="0" err="1" smtClean="0"/>
              <a:t>xsl:text</a:t>
            </a:r>
            <a:r>
              <a:rPr lang="es-ES" sz="2400" dirty="0" smtClean="0"/>
              <a:t>&gt;A     &lt;/</a:t>
            </a:r>
            <a:r>
              <a:rPr lang="es-ES" sz="2400" dirty="0" err="1" smtClean="0"/>
              <a:t>xsl:text</a:t>
            </a:r>
            <a:r>
              <a:rPr lang="es-ES" sz="2400" dirty="0" smtClean="0"/>
              <a:t>&gt;</a:t>
            </a:r>
          </a:p>
          <a:p>
            <a:pPr lvl="4">
              <a:buNone/>
            </a:pPr>
            <a:r>
              <a:rPr lang="es-ES" sz="2400" dirty="0" smtClean="0"/>
              <a:t>	&lt;/</a:t>
            </a:r>
            <a:r>
              <a:rPr lang="es-ES" sz="2400" dirty="0" err="1" smtClean="0"/>
              <a:t>xsl:template</a:t>
            </a:r>
            <a:r>
              <a:rPr lang="es-ES" sz="2400" dirty="0" smtClean="0"/>
              <a:t>&gt;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valors</a:t>
            </a:r>
            <a:endParaRPr lang="es-ES" dirty="0" smtClean="0"/>
          </a:p>
          <a:p>
            <a:pPr lvl="3"/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valors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del </a:t>
            </a:r>
            <a:r>
              <a:rPr lang="es-ES" dirty="0" err="1" smtClean="0"/>
              <a:t>document</a:t>
            </a:r>
            <a:r>
              <a:rPr lang="es-ES" dirty="0" smtClean="0"/>
              <a:t>  </a:t>
            </a:r>
            <a:r>
              <a:rPr lang="es-ES" dirty="0" err="1" smtClean="0"/>
              <a:t>d’origen</a:t>
            </a:r>
            <a:r>
              <a:rPr lang="es-ES" dirty="0" smtClean="0"/>
              <a:t> per posar-los en </a:t>
            </a:r>
            <a:r>
              <a:rPr lang="es-ES" dirty="0" err="1" smtClean="0"/>
              <a:t>l’element</a:t>
            </a:r>
            <a:r>
              <a:rPr lang="es-ES" dirty="0" smtClean="0"/>
              <a:t> </a:t>
            </a:r>
            <a:r>
              <a:rPr lang="es-ES" dirty="0" err="1" smtClean="0"/>
              <a:t>destinació</a:t>
            </a:r>
            <a:r>
              <a:rPr lang="es-ES" dirty="0" smtClean="0"/>
              <a:t> </a:t>
            </a:r>
            <a:r>
              <a:rPr lang="es-ES" dirty="0" err="1" smtClean="0"/>
              <a:t>fent</a:t>
            </a:r>
            <a:r>
              <a:rPr lang="es-ES" dirty="0" smtClean="0"/>
              <a:t> servir:</a:t>
            </a:r>
          </a:p>
          <a:p>
            <a:pPr lvl="3">
              <a:buNone/>
            </a:pPr>
            <a:endParaRPr lang="es-ES" dirty="0" smtClean="0"/>
          </a:p>
          <a:p>
            <a:pPr lvl="3">
              <a:buNone/>
            </a:pPr>
            <a:r>
              <a:rPr lang="es-ES" dirty="0" smtClean="0"/>
              <a:t>		&lt;</a:t>
            </a:r>
            <a:r>
              <a:rPr lang="es-ES" dirty="0" err="1" smtClean="0"/>
              <a:t>xsl:value</a:t>
            </a:r>
            <a:r>
              <a:rPr lang="es-ES" dirty="0" smtClean="0"/>
              <a:t>-of&gt;</a:t>
            </a:r>
          </a:p>
          <a:p>
            <a:pPr lvl="3">
              <a:buNone/>
            </a:pPr>
            <a:endParaRPr lang="es-ES" dirty="0" smtClean="0"/>
          </a:p>
          <a:p>
            <a:pPr lvl="3">
              <a:buFont typeface="Wingdings" pitchFamily="2" charset="2"/>
              <a:buChar char="§"/>
            </a:pP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4">
              <a:buNone/>
            </a:pPr>
            <a:r>
              <a:rPr lang="es-ES" dirty="0" smtClean="0"/>
              <a:t>	&lt;</a:t>
            </a:r>
            <a:r>
              <a:rPr lang="es-ES" dirty="0" err="1" smtClean="0"/>
              <a:t>xsl:template</a:t>
            </a:r>
            <a:r>
              <a:rPr lang="es-ES" dirty="0" smtClean="0"/>
              <a:t> match="persona"&gt;</a:t>
            </a:r>
          </a:p>
          <a:p>
            <a:pPr lvl="4">
              <a:buNone/>
            </a:pPr>
            <a:r>
              <a:rPr lang="es-ES" dirty="0" smtClean="0"/>
              <a:t>		&lt;</a:t>
            </a:r>
            <a:r>
              <a:rPr lang="es-ES" dirty="0" err="1" smtClean="0"/>
              <a:t>xsl:value</a:t>
            </a:r>
            <a:r>
              <a:rPr lang="es-ES" dirty="0" smtClean="0"/>
              <a:t>-of </a:t>
            </a:r>
            <a:r>
              <a:rPr lang="es-ES" dirty="0" err="1" smtClean="0"/>
              <a:t>select</a:t>
            </a:r>
            <a:r>
              <a:rPr lang="es-ES" dirty="0" smtClean="0"/>
              <a:t>="</a:t>
            </a:r>
            <a:r>
              <a:rPr lang="es-ES" dirty="0" err="1" smtClean="0"/>
              <a:t>nom</a:t>
            </a:r>
            <a:r>
              <a:rPr lang="es-ES" dirty="0" smtClean="0"/>
              <a:t>"&gt;</a:t>
            </a:r>
          </a:p>
          <a:p>
            <a:pPr lvl="4">
              <a:buNone/>
            </a:pPr>
            <a:r>
              <a:rPr lang="es-ES" dirty="0" smtClean="0"/>
              <a:t>	&lt;/</a:t>
            </a:r>
            <a:r>
              <a:rPr lang="es-ES" dirty="0" err="1" smtClean="0"/>
              <a:t>xsl:template</a:t>
            </a:r>
            <a:r>
              <a:rPr lang="es-ES" dirty="0" smtClean="0"/>
              <a:t>&gt;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Reenviar </a:t>
            </a:r>
            <a:r>
              <a:rPr lang="es-ES" dirty="0" err="1" smtClean="0"/>
              <a:t>nodes</a:t>
            </a:r>
            <a:r>
              <a:rPr lang="es-ES" dirty="0" smtClean="0"/>
              <a:t> a una </a:t>
            </a:r>
            <a:r>
              <a:rPr lang="es-ES" dirty="0" err="1" smtClean="0"/>
              <a:t>altre</a:t>
            </a:r>
            <a:r>
              <a:rPr lang="es-ES" dirty="0" smtClean="0"/>
              <a:t> plantilla</a:t>
            </a:r>
          </a:p>
          <a:p>
            <a:pPr lvl="3"/>
            <a:r>
              <a:rPr lang="es-ES" dirty="0" smtClean="0"/>
              <a:t>Les crides a plantilles es poden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següent</a:t>
            </a:r>
            <a:r>
              <a:rPr lang="es-ES" dirty="0" smtClean="0"/>
              <a:t> </a:t>
            </a:r>
            <a:r>
              <a:rPr lang="es-ES" dirty="0" err="1" smtClean="0"/>
              <a:t>element</a:t>
            </a:r>
            <a:r>
              <a:rPr lang="es-ES" dirty="0" smtClean="0"/>
              <a:t>:</a:t>
            </a:r>
          </a:p>
          <a:p>
            <a:pPr lvl="4">
              <a:buNone/>
            </a:pPr>
            <a:r>
              <a:rPr lang="es-ES" dirty="0" smtClean="0"/>
              <a:t>&lt;</a:t>
            </a:r>
            <a:r>
              <a:rPr lang="es-ES" dirty="0" err="1" smtClean="0"/>
              <a:t>xsl:apply-templates</a:t>
            </a:r>
            <a:r>
              <a:rPr lang="es-ES" dirty="0" smtClean="0"/>
              <a:t>&gt;</a:t>
            </a:r>
          </a:p>
          <a:p>
            <a:pPr lvl="3">
              <a:buFont typeface="Arial" pitchFamily="34" charset="0"/>
              <a:buChar char="•"/>
            </a:pPr>
            <a:r>
              <a:rPr lang="es-ES" dirty="0" smtClean="0"/>
              <a:t>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fer</a:t>
            </a:r>
            <a:r>
              <a:rPr lang="es-ES" dirty="0" smtClean="0"/>
              <a:t> que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resultats</a:t>
            </a:r>
            <a:r>
              <a:rPr lang="es-ES" dirty="0" smtClean="0"/>
              <a:t> </a:t>
            </a:r>
            <a:r>
              <a:rPr lang="es-ES" dirty="0" err="1" smtClean="0"/>
              <a:t>d’una</a:t>
            </a:r>
            <a:r>
              <a:rPr lang="es-ES" dirty="0" smtClean="0"/>
              <a:t> </a:t>
            </a:r>
            <a:r>
              <a:rPr lang="es-ES" dirty="0" err="1" smtClean="0"/>
              <a:t>expressió</a:t>
            </a:r>
            <a:r>
              <a:rPr lang="es-ES" dirty="0" smtClean="0"/>
              <a:t> es </a:t>
            </a:r>
            <a:r>
              <a:rPr lang="es-ES" dirty="0" err="1" smtClean="0"/>
              <a:t>vagin</a:t>
            </a:r>
            <a:r>
              <a:rPr lang="es-ES" dirty="0" smtClean="0"/>
              <a:t> </a:t>
            </a:r>
            <a:r>
              <a:rPr lang="es-ES" dirty="0" err="1" smtClean="0"/>
              <a:t>processant</a:t>
            </a:r>
            <a:r>
              <a:rPr lang="es-ES" dirty="0" smtClean="0"/>
              <a:t> un a un, </a:t>
            </a:r>
            <a:r>
              <a:rPr lang="es-ES" dirty="0" err="1" smtClean="0"/>
              <a:t>buscant</a:t>
            </a:r>
            <a:r>
              <a:rPr lang="es-ES" dirty="0" smtClean="0"/>
              <a:t> una plantilla </a:t>
            </a:r>
            <a:r>
              <a:rPr lang="es-ES" dirty="0" err="1" smtClean="0"/>
              <a:t>on</a:t>
            </a:r>
            <a:r>
              <a:rPr lang="es-ES" dirty="0" smtClean="0"/>
              <a:t> aplicar-se.</a:t>
            </a:r>
          </a:p>
          <a:p>
            <a:pPr lvl="3">
              <a:buFont typeface="Arial" pitchFamily="34" charset="0"/>
              <a:buChar char="•"/>
            </a:pPr>
            <a:r>
              <a:rPr lang="es-ES" dirty="0" smtClean="0"/>
              <a:t>També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fer</a:t>
            </a:r>
            <a:r>
              <a:rPr lang="es-ES" dirty="0" smtClean="0"/>
              <a:t> servir per reordenar el </a:t>
            </a:r>
            <a:r>
              <a:rPr lang="es-ES" dirty="0" err="1" smtClean="0"/>
              <a:t>contingut</a:t>
            </a:r>
            <a:r>
              <a:rPr lang="es-ES" dirty="0" smtClean="0"/>
              <a:t>.</a:t>
            </a:r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Tasques </a:t>
            </a:r>
            <a:r>
              <a:rPr lang="es-ES" dirty="0" err="1" smtClean="0"/>
              <a:t>differents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un sol </a:t>
            </a:r>
            <a:r>
              <a:rPr lang="es-ES" dirty="0" err="1" smtClean="0"/>
              <a:t>node</a:t>
            </a:r>
            <a:r>
              <a:rPr lang="es-ES" dirty="0" smtClean="0"/>
              <a:t>:</a:t>
            </a:r>
          </a:p>
          <a:p>
            <a:pPr lvl="3"/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interessar</a:t>
            </a:r>
            <a:r>
              <a:rPr lang="es-ES" dirty="0" smtClean="0"/>
              <a:t> </a:t>
            </a:r>
            <a:r>
              <a:rPr lang="es-ES" dirty="0" err="1" smtClean="0"/>
              <a:t>processar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mateixos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</a:t>
            </a:r>
            <a:r>
              <a:rPr lang="es-ES" dirty="0" err="1" smtClean="0"/>
              <a:t>diverses</a:t>
            </a:r>
            <a:r>
              <a:rPr lang="es-ES" dirty="0" smtClean="0"/>
              <a:t> </a:t>
            </a:r>
            <a:r>
              <a:rPr lang="es-ES" dirty="0" err="1" smtClean="0"/>
              <a:t>vegades</a:t>
            </a:r>
            <a:r>
              <a:rPr lang="es-ES" dirty="0" smtClean="0"/>
              <a:t> per </a:t>
            </a:r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differents</a:t>
            </a:r>
            <a:r>
              <a:rPr lang="es-ES" dirty="0" smtClean="0"/>
              <a:t> </a:t>
            </a:r>
            <a:r>
              <a:rPr lang="es-ES" dirty="0" err="1" smtClean="0"/>
              <a:t>resultats</a:t>
            </a:r>
            <a:endParaRPr lang="es-ES" dirty="0" smtClean="0"/>
          </a:p>
          <a:p>
            <a:pPr lvl="3"/>
            <a:r>
              <a:rPr lang="es-ES" dirty="0" smtClean="0"/>
              <a:t>Per </a:t>
            </a:r>
            <a:r>
              <a:rPr lang="es-ES" dirty="0" err="1" smtClean="0"/>
              <a:t>fer</a:t>
            </a:r>
            <a:r>
              <a:rPr lang="es-ES" dirty="0" smtClean="0"/>
              <a:t> </a:t>
            </a:r>
            <a:r>
              <a:rPr lang="es-ES" dirty="0" err="1" smtClean="0"/>
              <a:t>això</a:t>
            </a:r>
            <a:r>
              <a:rPr lang="es-ES" dirty="0" smtClean="0"/>
              <a:t>, es </a:t>
            </a:r>
            <a:r>
              <a:rPr lang="es-ES" dirty="0" err="1" smtClean="0"/>
              <a:t>defineix</a:t>
            </a:r>
            <a:r>
              <a:rPr lang="es-ES" dirty="0" smtClean="0"/>
              <a:t> </a:t>
            </a:r>
            <a:r>
              <a:rPr lang="es-ES" dirty="0" err="1" smtClean="0"/>
              <a:t>l’atribut</a:t>
            </a:r>
            <a:r>
              <a:rPr lang="es-ES" dirty="0" smtClean="0"/>
              <a:t> &lt;</a:t>
            </a:r>
            <a:r>
              <a:rPr lang="es-ES" dirty="0" err="1" smtClean="0"/>
              <a:t>mode</a:t>
            </a:r>
            <a:r>
              <a:rPr lang="es-ES" dirty="0" smtClean="0"/>
              <a:t>&gt;.</a:t>
            </a:r>
          </a:p>
          <a:p>
            <a:pPr lvl="3"/>
            <a:r>
              <a:rPr lang="es-ES" dirty="0" smtClean="0"/>
              <a:t>Les plantilles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atribut</a:t>
            </a:r>
            <a:r>
              <a:rPr lang="es-ES" dirty="0" smtClean="0"/>
              <a:t> &lt;</a:t>
            </a:r>
            <a:r>
              <a:rPr lang="es-ES" dirty="0" err="1" smtClean="0"/>
              <a:t>mode</a:t>
            </a:r>
            <a:r>
              <a:rPr lang="es-ES" dirty="0" smtClean="0"/>
              <a:t>&gt; han de ser </a:t>
            </a:r>
            <a:r>
              <a:rPr lang="es-ES" dirty="0" err="1" smtClean="0"/>
              <a:t>cridades</a:t>
            </a:r>
            <a:r>
              <a:rPr lang="es-ES" dirty="0" smtClean="0"/>
              <a:t> </a:t>
            </a:r>
            <a:r>
              <a:rPr lang="es-ES" dirty="0" err="1" smtClean="0"/>
              <a:t>específicament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Tipus</a:t>
            </a:r>
            <a:r>
              <a:rPr lang="es-ES" dirty="0" smtClean="0"/>
              <a:t> de </a:t>
            </a:r>
            <a:r>
              <a:rPr lang="es-ES" dirty="0" err="1" smtClean="0"/>
              <a:t>sortida</a:t>
            </a:r>
            <a:r>
              <a:rPr lang="es-ES" dirty="0" smtClean="0"/>
              <a:t>:</a:t>
            </a:r>
          </a:p>
          <a:p>
            <a:pPr lvl="3"/>
            <a:r>
              <a:rPr lang="es-ES" dirty="0" smtClean="0"/>
              <a:t>XLST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pensat</a:t>
            </a:r>
            <a:r>
              <a:rPr lang="es-ES" dirty="0" smtClean="0"/>
              <a:t> per generar </a:t>
            </a:r>
            <a:r>
              <a:rPr lang="es-ES" dirty="0" err="1" smtClean="0"/>
              <a:t>sortides</a:t>
            </a:r>
            <a:r>
              <a:rPr lang="es-ES" dirty="0" smtClean="0"/>
              <a:t> en </a:t>
            </a:r>
            <a:r>
              <a:rPr lang="es-ES" dirty="0" err="1" smtClean="0"/>
              <a:t>text</a:t>
            </a:r>
            <a:r>
              <a:rPr lang="es-ES" dirty="0" smtClean="0"/>
              <a:t>, XML, HTML i XHTML.</a:t>
            </a:r>
          </a:p>
          <a:p>
            <a:pPr lvl="3"/>
            <a:r>
              <a:rPr lang="es-ES" dirty="0" smtClean="0"/>
              <a:t>Per </a:t>
            </a:r>
            <a:r>
              <a:rPr lang="es-ES" dirty="0" err="1" smtClean="0"/>
              <a:t>defecte</a:t>
            </a:r>
            <a:r>
              <a:rPr lang="es-ES" dirty="0" smtClean="0"/>
              <a:t>, el </a:t>
            </a:r>
            <a:r>
              <a:rPr lang="es-ES" dirty="0" err="1" smtClean="0"/>
              <a:t>tipus</a:t>
            </a:r>
            <a:r>
              <a:rPr lang="es-ES" dirty="0" smtClean="0"/>
              <a:t> de </a:t>
            </a:r>
            <a:r>
              <a:rPr lang="es-ES" dirty="0" err="1" smtClean="0"/>
              <a:t>sortida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XML. En </a:t>
            </a:r>
            <a:r>
              <a:rPr lang="es-ES" dirty="0" err="1" smtClean="0"/>
              <a:t>aquet</a:t>
            </a:r>
            <a:r>
              <a:rPr lang="es-ES" dirty="0" smtClean="0"/>
              <a:t> cas, no cal especificar res.</a:t>
            </a:r>
          </a:p>
          <a:p>
            <a:pPr lvl="3"/>
            <a:r>
              <a:rPr lang="es-ES" dirty="0" smtClean="0"/>
              <a:t>Per </a:t>
            </a:r>
            <a:r>
              <a:rPr lang="es-ES" dirty="0" err="1" smtClean="0"/>
              <a:t>forçar</a:t>
            </a:r>
            <a:r>
              <a:rPr lang="es-ES" dirty="0" smtClean="0"/>
              <a:t> que la </a:t>
            </a:r>
            <a:r>
              <a:rPr lang="es-ES" dirty="0" err="1" smtClean="0"/>
              <a:t>sortida</a:t>
            </a:r>
            <a:r>
              <a:rPr lang="es-ES" dirty="0" smtClean="0"/>
              <a:t> </a:t>
            </a:r>
            <a:r>
              <a:rPr lang="es-ES" dirty="0" err="1" smtClean="0"/>
              <a:t>sigui</a:t>
            </a:r>
            <a:r>
              <a:rPr lang="es-ES" dirty="0" smtClean="0"/>
              <a:t> una </a:t>
            </a:r>
            <a:r>
              <a:rPr lang="es-ES" dirty="0" err="1" smtClean="0"/>
              <a:t>altre</a:t>
            </a:r>
            <a:r>
              <a:rPr lang="es-ES" dirty="0" smtClean="0"/>
              <a:t>, </a:t>
            </a:r>
            <a:r>
              <a:rPr lang="es-ES" dirty="0" err="1" smtClean="0"/>
              <a:t>s’ha</a:t>
            </a:r>
            <a:r>
              <a:rPr lang="es-ES" dirty="0" smtClean="0"/>
              <a:t> de definir:</a:t>
            </a:r>
          </a:p>
          <a:p>
            <a:pPr lvl="5">
              <a:buNone/>
            </a:pPr>
            <a:r>
              <a:rPr lang="es-ES" dirty="0" smtClean="0"/>
              <a:t>&lt;</a:t>
            </a:r>
            <a:r>
              <a:rPr lang="es-ES" dirty="0" err="1" smtClean="0"/>
              <a:t>xsl:output</a:t>
            </a:r>
            <a:r>
              <a:rPr lang="es-ES" dirty="0" smtClean="0"/>
              <a:t>&gt;.</a:t>
            </a:r>
          </a:p>
          <a:p>
            <a:pPr lvl="3">
              <a:buFont typeface="Arial" pitchFamily="34" charset="0"/>
              <a:buChar char="•"/>
            </a:pPr>
            <a:r>
              <a:rPr lang="es-ES" dirty="0" err="1" smtClean="0"/>
              <a:t>S’utilitza</a:t>
            </a:r>
            <a:r>
              <a:rPr lang="es-ES" dirty="0" smtClean="0"/>
              <a:t> </a:t>
            </a:r>
            <a:r>
              <a:rPr lang="es-ES" dirty="0" err="1" smtClean="0"/>
              <a:t>l’atriby</a:t>
            </a:r>
            <a:r>
              <a:rPr lang="es-ES" dirty="0" smtClean="0"/>
              <a:t> &lt;&lt;</a:t>
            </a:r>
            <a:r>
              <a:rPr lang="es-ES" dirty="0" err="1" smtClean="0"/>
              <a:t>type</a:t>
            </a:r>
            <a:r>
              <a:rPr lang="es-ES" dirty="0" smtClean="0"/>
              <a:t>&gt;&gt; per definir la </a:t>
            </a:r>
            <a:r>
              <a:rPr lang="es-ES" dirty="0" err="1" smtClean="0"/>
              <a:t>sortida</a:t>
            </a:r>
            <a:r>
              <a:rPr lang="es-ES" dirty="0" smtClean="0"/>
              <a:t>.</a:t>
            </a:r>
          </a:p>
          <a:p>
            <a:pPr lvl="5">
              <a:buNone/>
            </a:pPr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Instruccions</a:t>
            </a:r>
            <a:r>
              <a:rPr lang="es-ES" dirty="0" smtClean="0"/>
              <a:t> de control:</a:t>
            </a:r>
          </a:p>
          <a:p>
            <a:pPr lvl="3"/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condicionals</a:t>
            </a:r>
            <a:r>
              <a:rPr lang="es-ES" dirty="0" smtClean="0"/>
              <a:t>: &lt;</a:t>
            </a:r>
            <a:r>
              <a:rPr lang="es-ES" dirty="0" err="1" smtClean="0"/>
              <a:t>xls:if</a:t>
            </a:r>
            <a:r>
              <a:rPr lang="es-ES" dirty="0" smtClean="0"/>
              <a:t>&gt;, &lt;</a:t>
            </a:r>
            <a:r>
              <a:rPr lang="es-ES" dirty="0" err="1" smtClean="0"/>
              <a:t>xls:choose</a:t>
            </a:r>
            <a:r>
              <a:rPr lang="es-ES" dirty="0" smtClean="0"/>
              <a:t>&gt;</a:t>
            </a:r>
          </a:p>
          <a:p>
            <a:pPr lvl="4">
              <a:buNone/>
            </a:pPr>
            <a:r>
              <a:rPr lang="es-ES" dirty="0" err="1" smtClean="0"/>
              <a:t>S’ha</a:t>
            </a:r>
            <a:r>
              <a:rPr lang="es-ES" dirty="0" smtClean="0"/>
              <a:t> de </a:t>
            </a:r>
            <a:r>
              <a:rPr lang="es-ES" dirty="0" err="1" smtClean="0"/>
              <a:t>complir</a:t>
            </a:r>
            <a:r>
              <a:rPr lang="es-ES" dirty="0" smtClean="0"/>
              <a:t> una determinada </a:t>
            </a:r>
            <a:r>
              <a:rPr lang="es-ES" dirty="0" err="1" smtClean="0"/>
              <a:t>condició</a:t>
            </a:r>
            <a:r>
              <a:rPr lang="es-ES" dirty="0" smtClean="0"/>
              <a:t>.</a:t>
            </a:r>
          </a:p>
          <a:p>
            <a:pPr lvl="3"/>
            <a:r>
              <a:rPr lang="es-ES" dirty="0" err="1" smtClean="0"/>
              <a:t>Iteracions</a:t>
            </a:r>
            <a:r>
              <a:rPr lang="es-ES" dirty="0" smtClean="0"/>
              <a:t>: &lt;</a:t>
            </a:r>
            <a:r>
              <a:rPr lang="es-ES" dirty="0" err="1" smtClean="0"/>
              <a:t>xls:for-each</a:t>
            </a:r>
            <a:r>
              <a:rPr lang="es-ES" dirty="0" smtClean="0"/>
              <a:t>&gt;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err="1" smtClean="0"/>
              <a:t>Processa</a:t>
            </a:r>
            <a:r>
              <a:rPr lang="es-ES" dirty="0" smtClean="0"/>
              <a:t> un </a:t>
            </a:r>
            <a:r>
              <a:rPr lang="es-ES" dirty="0" err="1" smtClean="0"/>
              <a:t>seqüència</a:t>
            </a:r>
            <a:r>
              <a:rPr lang="es-ES" dirty="0" smtClean="0"/>
              <a:t> de </a:t>
            </a:r>
            <a:r>
              <a:rPr lang="es-ES" dirty="0" err="1" smtClean="0"/>
              <a:t>nodes</a:t>
            </a:r>
            <a:r>
              <a:rPr lang="es-ES" dirty="0" smtClean="0"/>
              <a:t> un per un.</a:t>
            </a:r>
          </a:p>
          <a:p>
            <a:pPr lvl="3"/>
            <a:r>
              <a:rPr lang="es-ES" dirty="0" err="1" smtClean="0"/>
              <a:t>Altres</a:t>
            </a:r>
            <a:r>
              <a:rPr lang="es-ES" dirty="0" smtClean="0"/>
              <a:t> I:</a:t>
            </a:r>
          </a:p>
          <a:p>
            <a:pPr lvl="4"/>
            <a:r>
              <a:rPr lang="es-ES" dirty="0" smtClean="0"/>
              <a:t>Ordenar: &lt;</a:t>
            </a:r>
            <a:r>
              <a:rPr lang="es-ES" dirty="0" err="1" smtClean="0"/>
              <a:t>xls:sort</a:t>
            </a:r>
            <a:r>
              <a:rPr lang="es-ES" dirty="0" smtClean="0"/>
              <a:t>&gt;</a:t>
            </a:r>
          </a:p>
          <a:p>
            <a:pPr lvl="4"/>
            <a:r>
              <a:rPr lang="es-ES" dirty="0" smtClean="0"/>
              <a:t>Numerar una </a:t>
            </a:r>
            <a:r>
              <a:rPr lang="es-ES" dirty="0" err="1" smtClean="0"/>
              <a:t>llista</a:t>
            </a:r>
            <a:r>
              <a:rPr lang="es-ES" dirty="0" smtClean="0"/>
              <a:t> de </a:t>
            </a:r>
            <a:r>
              <a:rPr lang="es-ES" dirty="0" err="1" smtClean="0"/>
              <a:t>resultats</a:t>
            </a:r>
            <a:r>
              <a:rPr lang="es-ES" dirty="0" smtClean="0"/>
              <a:t>: &lt;</a:t>
            </a:r>
            <a:r>
              <a:rPr lang="es-ES" dirty="0" err="1" smtClean="0"/>
              <a:t>xls:numbre</a:t>
            </a:r>
            <a:r>
              <a:rPr lang="es-ES" dirty="0" smtClean="0"/>
              <a:t>&gt;</a:t>
            </a:r>
          </a:p>
          <a:p>
            <a:pPr lvl="4"/>
            <a:r>
              <a:rPr lang="es-ES" dirty="0" smtClean="0"/>
              <a:t>Crear variables:&lt;</a:t>
            </a:r>
            <a:r>
              <a:rPr lang="es-ES" dirty="0" err="1" smtClean="0"/>
              <a:t>xls:variable</a:t>
            </a:r>
            <a:r>
              <a:rPr lang="es-ES" dirty="0" smtClean="0"/>
              <a:t>&gt;</a:t>
            </a:r>
          </a:p>
          <a:p>
            <a:pPr lvl="4"/>
            <a:r>
              <a:rPr lang="es-ES" dirty="0" smtClean="0"/>
              <a:t>Pasar </a:t>
            </a:r>
            <a:r>
              <a:rPr lang="es-ES" dirty="0" err="1" smtClean="0"/>
              <a:t>paràmeters</a:t>
            </a:r>
            <a:r>
              <a:rPr lang="es-ES" dirty="0" smtClean="0"/>
              <a:t> a les plantillas:&lt;</a:t>
            </a:r>
            <a:r>
              <a:rPr lang="es-ES" dirty="0" err="1" smtClean="0"/>
              <a:t>xls:param</a:t>
            </a:r>
            <a:r>
              <a:rPr lang="es-ES" dirty="0" smtClean="0"/>
              <a:t>&gt;, &lt;</a:t>
            </a:r>
            <a:r>
              <a:rPr lang="es-ES" dirty="0" err="1" smtClean="0"/>
              <a:t>xls:with-param</a:t>
            </a:r>
            <a:r>
              <a:rPr lang="es-ES" dirty="0" smtClean="0"/>
              <a:t>&gt;,&lt;</a:t>
            </a:r>
            <a:r>
              <a:rPr lang="es-ES" dirty="0" err="1" smtClean="0"/>
              <a:t>xls:call-template</a:t>
            </a:r>
            <a:r>
              <a:rPr lang="es-ES" dirty="0" smtClean="0"/>
              <a:t>&gt;.</a:t>
            </a:r>
          </a:p>
          <a:p>
            <a:pPr lvl="5">
              <a:buNone/>
            </a:pPr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err="1" smtClean="0"/>
              <a:t>Procès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Instruccions</a:t>
            </a:r>
            <a:r>
              <a:rPr lang="es-ES" dirty="0" smtClean="0"/>
              <a:t> de control:</a:t>
            </a:r>
          </a:p>
          <a:p>
            <a:pPr lvl="3"/>
            <a:r>
              <a:rPr lang="es-ES" dirty="0" err="1" smtClean="0"/>
              <a:t>Altres</a:t>
            </a:r>
            <a:r>
              <a:rPr lang="es-ES" dirty="0" smtClean="0"/>
              <a:t> II:</a:t>
            </a:r>
          </a:p>
          <a:p>
            <a:pPr lvl="4"/>
            <a:r>
              <a:rPr lang="es-ES" dirty="0" smtClean="0"/>
              <a:t>Copiar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directament</a:t>
            </a:r>
            <a:r>
              <a:rPr lang="es-ES" dirty="0" smtClean="0"/>
              <a:t>:&lt;</a:t>
            </a:r>
            <a:r>
              <a:rPr lang="es-ES" dirty="0" err="1" smtClean="0"/>
              <a:t>xls:copy</a:t>
            </a:r>
            <a:r>
              <a:rPr lang="es-ES" dirty="0" smtClean="0"/>
              <a:t>&gt;,&lt;</a:t>
            </a:r>
            <a:r>
              <a:rPr lang="es-ES" dirty="0" err="1" smtClean="0"/>
              <a:t>xls:copy</a:t>
            </a:r>
            <a:r>
              <a:rPr lang="es-ES" dirty="0" smtClean="0"/>
              <a:t>-of&gt;</a:t>
            </a:r>
          </a:p>
          <a:p>
            <a:pPr lvl="4"/>
            <a:r>
              <a:rPr lang="es-ES" dirty="0" err="1" smtClean="0"/>
              <a:t>Carregar</a:t>
            </a:r>
            <a:r>
              <a:rPr lang="es-ES" dirty="0" smtClean="0"/>
              <a:t> XLS des </a:t>
            </a:r>
            <a:r>
              <a:rPr lang="es-ES" dirty="0" err="1" smtClean="0"/>
              <a:t>d’altres</a:t>
            </a:r>
            <a:r>
              <a:rPr lang="es-ES" dirty="0" smtClean="0"/>
              <a:t> </a:t>
            </a:r>
            <a:r>
              <a:rPr lang="es-ES" dirty="0" err="1" smtClean="0"/>
              <a:t>arxius</a:t>
            </a:r>
            <a:r>
              <a:rPr lang="es-ES" dirty="0" smtClean="0"/>
              <a:t>: &lt;</a:t>
            </a:r>
            <a:r>
              <a:rPr lang="es-ES" dirty="0" err="1" smtClean="0"/>
              <a:t>xls:import</a:t>
            </a:r>
            <a:r>
              <a:rPr lang="es-ES" dirty="0" smtClean="0"/>
              <a:t>&gt;/&lt;</a:t>
            </a:r>
            <a:r>
              <a:rPr lang="es-ES" dirty="0" err="1" smtClean="0"/>
              <a:t>xls:include</a:t>
            </a:r>
            <a:r>
              <a:rPr lang="es-ES" dirty="0" smtClean="0"/>
              <a:t>&gt;</a:t>
            </a:r>
          </a:p>
          <a:p>
            <a:pPr lvl="4"/>
            <a:r>
              <a:rPr lang="es-ES" dirty="0" smtClean="0"/>
              <a:t>Definir les </a:t>
            </a:r>
            <a:r>
              <a:rPr lang="es-ES" dirty="0" err="1" smtClean="0"/>
              <a:t>nostres</a:t>
            </a:r>
            <a:r>
              <a:rPr lang="es-ES" dirty="0" smtClean="0"/>
              <a:t> </a:t>
            </a:r>
            <a:r>
              <a:rPr lang="es-ES" dirty="0" err="1" smtClean="0"/>
              <a:t>funcions</a:t>
            </a:r>
            <a:r>
              <a:rPr lang="es-ES" dirty="0" smtClean="0"/>
              <a:t>: &lt;</a:t>
            </a:r>
            <a:r>
              <a:rPr lang="es-ES" dirty="0" err="1" smtClean="0"/>
              <a:t>xls:function</a:t>
            </a:r>
            <a:r>
              <a:rPr lang="es-ES" dirty="0" smtClean="0"/>
              <a:t>&gt;</a:t>
            </a:r>
          </a:p>
          <a:p>
            <a:pPr lvl="5">
              <a:buNone/>
            </a:pPr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XLST:</a:t>
            </a:r>
          </a:p>
          <a:p>
            <a:pPr lvl="1"/>
            <a:r>
              <a:rPr lang="es-ES" dirty="0" smtClean="0">
                <a:hlinkClick r:id="rId2"/>
              </a:rPr>
              <a:t>http://www.mclibre.org/consultar/xml/lecciones/xml_xslt.html</a:t>
            </a:r>
            <a:endParaRPr lang="es-ES" dirty="0" smtClean="0"/>
          </a:p>
          <a:p>
            <a:pPr lvl="1"/>
            <a:r>
              <a:rPr lang="es-ES" smtClean="0">
                <a:hlinkClick r:id="rId3"/>
              </a:rPr>
              <a:t>http://www.mclibre.org/consultar/xml/otros/so_xmlcopyeditor.html</a:t>
            </a:r>
            <a:endParaRPr lang="es-ES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XLST.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  <a:endParaRPr lang="es-ES" dirty="0" smtClean="0"/>
          </a:p>
          <a:p>
            <a:pPr lvl="1"/>
            <a:r>
              <a:rPr lang="es-ES" dirty="0" smtClean="0"/>
              <a:t>XML </a:t>
            </a:r>
            <a:r>
              <a:rPr lang="es-ES" dirty="0" err="1" smtClean="0"/>
              <a:t>path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: </a:t>
            </a:r>
            <a:r>
              <a:rPr lang="es-ES" dirty="0" err="1" smtClean="0"/>
              <a:t>és</a:t>
            </a:r>
            <a:r>
              <a:rPr lang="es-ES" dirty="0" smtClean="0"/>
              <a:t> una manera </a:t>
            </a:r>
            <a:r>
              <a:rPr lang="es-ES" dirty="0" err="1" smtClean="0"/>
              <a:t>d’especificar</a:t>
            </a:r>
            <a:r>
              <a:rPr lang="es-ES" dirty="0" smtClean="0"/>
              <a:t> </a:t>
            </a:r>
            <a:r>
              <a:rPr lang="es-ES" dirty="0" err="1" smtClean="0"/>
              <a:t>parts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 </a:t>
            </a:r>
            <a:r>
              <a:rPr lang="es-ES" dirty="0" err="1" smtClean="0"/>
              <a:t>document</a:t>
            </a:r>
            <a:r>
              <a:rPr lang="es-ES" dirty="0" smtClean="0"/>
              <a:t> XML que té </a:t>
            </a:r>
            <a:r>
              <a:rPr lang="es-ES" dirty="0" err="1" smtClean="0"/>
              <a:t>eines</a:t>
            </a:r>
            <a:r>
              <a:rPr lang="es-ES" dirty="0" smtClean="0"/>
              <a:t> per manipular el </a:t>
            </a:r>
            <a:r>
              <a:rPr lang="es-ES" dirty="0" err="1" smtClean="0"/>
              <a:t>contingut</a:t>
            </a:r>
            <a:r>
              <a:rPr lang="es-ES" dirty="0" smtClean="0"/>
              <a:t> de les </a:t>
            </a:r>
            <a:r>
              <a:rPr lang="es-ES" dirty="0" err="1" smtClean="0"/>
              <a:t>dades</a:t>
            </a:r>
            <a:r>
              <a:rPr lang="es-ES" dirty="0" smtClean="0"/>
              <a:t> de </a:t>
            </a:r>
            <a:r>
              <a:rPr lang="es-ES" dirty="0" err="1" smtClean="0"/>
              <a:t>text</a:t>
            </a:r>
            <a:r>
              <a:rPr lang="es-ES" dirty="0" smtClean="0"/>
              <a:t>, </a:t>
            </a:r>
            <a:r>
              <a:rPr lang="es-ES" dirty="0" err="1" smtClean="0"/>
              <a:t>numèriques</a:t>
            </a:r>
            <a:r>
              <a:rPr lang="es-ES" dirty="0" smtClean="0"/>
              <a:t>, etc.</a:t>
            </a:r>
          </a:p>
          <a:p>
            <a:pPr lvl="1"/>
            <a:r>
              <a:rPr lang="es-ES" dirty="0" smtClean="0"/>
              <a:t>La base de </a:t>
            </a:r>
            <a:r>
              <a:rPr lang="es-ES" dirty="0" err="1" smtClean="0"/>
              <a:t>funcionament</a:t>
            </a:r>
            <a:r>
              <a:rPr lang="es-ES" dirty="0" smtClean="0"/>
              <a:t> de </a:t>
            </a:r>
            <a:r>
              <a:rPr lang="es-ES" dirty="0" err="1" smtClean="0"/>
              <a:t>Xpath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l’avaluaci</a:t>
            </a:r>
            <a:r>
              <a:rPr lang="es-ES" dirty="0" err="1" smtClean="0"/>
              <a:t>ó</a:t>
            </a:r>
            <a:r>
              <a:rPr lang="es-ES" dirty="0" smtClean="0"/>
              <a:t> </a:t>
            </a:r>
            <a:r>
              <a:rPr lang="es-ES" dirty="0" err="1" smtClean="0"/>
              <a:t>d’expressions</a:t>
            </a:r>
            <a:r>
              <a:rPr lang="es-ES" dirty="0" smtClean="0"/>
              <a:t>: una </a:t>
            </a:r>
            <a:r>
              <a:rPr lang="es-ES" dirty="0" err="1" smtClean="0"/>
              <a:t>expressió</a:t>
            </a:r>
            <a:r>
              <a:rPr lang="es-ES" dirty="0" smtClean="0"/>
              <a:t> que </a:t>
            </a:r>
            <a:r>
              <a:rPr lang="es-ES" dirty="0" err="1" smtClean="0"/>
              <a:t>s’avaluarà</a:t>
            </a:r>
            <a:r>
              <a:rPr lang="es-ES" dirty="0" smtClean="0"/>
              <a:t> contra un </a:t>
            </a:r>
            <a:r>
              <a:rPr lang="es-ES" dirty="0" err="1" smtClean="0"/>
              <a:t>document</a:t>
            </a:r>
            <a:r>
              <a:rPr lang="es-ES" dirty="0" smtClean="0"/>
              <a:t> XML. </a:t>
            </a:r>
            <a:endParaRPr lang="es-ES" dirty="0" smtClean="0"/>
          </a:p>
          <a:p>
            <a:pPr lvl="1"/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Introducció</a:t>
            </a:r>
            <a:r>
              <a:rPr lang="es-ES" dirty="0" smtClean="0"/>
              <a:t>.</a:t>
            </a:r>
            <a:endParaRPr lang="es-ES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43042" y="1857364"/>
            <a:ext cx="6072230" cy="3786214"/>
            <a:chOff x="1071538" y="1857364"/>
            <a:chExt cx="6072230" cy="3786214"/>
          </a:xfrm>
        </p:grpSpPr>
        <p:sp>
          <p:nvSpPr>
            <p:cNvPr id="5" name="4 Datos"/>
            <p:cNvSpPr/>
            <p:nvPr/>
          </p:nvSpPr>
          <p:spPr>
            <a:xfrm>
              <a:off x="1071538" y="2928934"/>
              <a:ext cx="1214446" cy="1000132"/>
            </a:xfrm>
            <a:prstGeom prst="flowChartInputOutpu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XML</a:t>
              </a:r>
            </a:p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&lt;/&gt;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6" name="5 Proceso"/>
            <p:cNvSpPr/>
            <p:nvPr/>
          </p:nvSpPr>
          <p:spPr>
            <a:xfrm>
              <a:off x="3071802" y="3071810"/>
              <a:ext cx="1785950" cy="714380"/>
            </a:xfrm>
            <a:prstGeom prst="flowChartProcess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>
                  <a:solidFill>
                    <a:schemeClr val="bg1"/>
                  </a:solidFill>
                </a:rPr>
                <a:t>Procesador XLS</a:t>
              </a:r>
              <a:endParaRPr lang="es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050" name="Webpage"/>
            <p:cNvSpPr>
              <a:spLocks noEditPoints="1" noChangeArrowheads="1"/>
            </p:cNvSpPr>
            <p:nvPr/>
          </p:nvSpPr>
          <p:spPr bwMode="auto">
            <a:xfrm>
              <a:off x="6072198" y="1857364"/>
              <a:ext cx="1000131" cy="1143008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s-ES" sz="1600" dirty="0" smtClean="0">
                  <a:solidFill>
                    <a:schemeClr val="bg1"/>
                  </a:solidFill>
                </a:rPr>
                <a:t>HTML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9" name="8 Documento"/>
            <p:cNvSpPr/>
            <p:nvPr/>
          </p:nvSpPr>
          <p:spPr>
            <a:xfrm>
              <a:off x="5929322" y="4572008"/>
              <a:ext cx="1000132" cy="1071570"/>
            </a:xfrm>
            <a:prstGeom prst="flowChartDocumen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dirty="0" err="1" smtClean="0">
                  <a:solidFill>
                    <a:schemeClr val="bg1"/>
                  </a:solidFill>
                </a:rPr>
                <a:t>Altres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0" name="9 Datos"/>
            <p:cNvSpPr/>
            <p:nvPr/>
          </p:nvSpPr>
          <p:spPr>
            <a:xfrm>
              <a:off x="5929322" y="3214686"/>
              <a:ext cx="1214446" cy="1000132"/>
            </a:xfrm>
            <a:prstGeom prst="flowChartInputOutpu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XML</a:t>
              </a:r>
            </a:p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&lt;/&gt;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10 Flecha derecha"/>
            <p:cNvSpPr/>
            <p:nvPr/>
          </p:nvSpPr>
          <p:spPr>
            <a:xfrm>
              <a:off x="2357422" y="3286124"/>
              <a:ext cx="642942" cy="214314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Flecha doblada"/>
            <p:cNvSpPr/>
            <p:nvPr/>
          </p:nvSpPr>
          <p:spPr>
            <a:xfrm>
              <a:off x="4643438" y="2285992"/>
              <a:ext cx="1071570" cy="571504"/>
            </a:xfrm>
            <a:prstGeom prst="bentArrow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7" name="16 Flecha doblada hacia arriba"/>
            <p:cNvSpPr/>
            <p:nvPr/>
          </p:nvSpPr>
          <p:spPr>
            <a:xfrm rot="5400000">
              <a:off x="4500562" y="4071942"/>
              <a:ext cx="1285884" cy="1000132"/>
            </a:xfrm>
            <a:prstGeom prst="bentUpArrow">
              <a:avLst>
                <a:gd name="adj1" fmla="val 13747"/>
                <a:gd name="adj2" fmla="val 21483"/>
                <a:gd name="adj3" fmla="val 25000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Flecha derecha"/>
            <p:cNvSpPr/>
            <p:nvPr/>
          </p:nvSpPr>
          <p:spPr>
            <a:xfrm>
              <a:off x="4929190" y="3500438"/>
              <a:ext cx="857256" cy="285752"/>
            </a:xfrm>
            <a:prstGeom prst="rightArrow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  <a:endParaRPr lang="es-ES" dirty="0" smtClean="0"/>
          </a:p>
          <a:p>
            <a:pPr lvl="1"/>
            <a:r>
              <a:rPr lang="es-ES" dirty="0" err="1" smtClean="0"/>
              <a:t>Ens</a:t>
            </a:r>
            <a:r>
              <a:rPr lang="es-ES" dirty="0" smtClean="0"/>
              <a:t> </a:t>
            </a:r>
            <a:r>
              <a:rPr lang="es-ES" dirty="0" err="1" smtClean="0"/>
              <a:t>pot</a:t>
            </a:r>
            <a:r>
              <a:rPr lang="es-ES" dirty="0" smtClean="0"/>
              <a:t> donar </a:t>
            </a:r>
            <a:r>
              <a:rPr lang="es-ES" dirty="0" err="1" smtClean="0"/>
              <a:t>diferents</a:t>
            </a:r>
            <a:r>
              <a:rPr lang="es-ES" dirty="0" smtClean="0"/>
              <a:t> </a:t>
            </a:r>
            <a:r>
              <a:rPr lang="es-ES" dirty="0" err="1" smtClean="0"/>
              <a:t>dipus</a:t>
            </a:r>
            <a:r>
              <a:rPr lang="es-ES" dirty="0" smtClean="0"/>
              <a:t> de </a:t>
            </a:r>
            <a:r>
              <a:rPr lang="es-ES" dirty="0" err="1" smtClean="0"/>
              <a:t>resultat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Un </a:t>
            </a:r>
            <a:r>
              <a:rPr lang="es-ES" dirty="0" err="1" smtClean="0"/>
              <a:t>boleà</a:t>
            </a:r>
            <a:r>
              <a:rPr lang="es-ES" dirty="0" smtClean="0"/>
              <a:t>: </a:t>
            </a:r>
            <a:r>
              <a:rPr lang="es-ES" dirty="0" err="1" smtClean="0"/>
              <a:t>cert</a:t>
            </a:r>
            <a:r>
              <a:rPr lang="es-ES" dirty="0" smtClean="0"/>
              <a:t> o </a:t>
            </a:r>
            <a:r>
              <a:rPr lang="es-ES" dirty="0" err="1" smtClean="0"/>
              <a:t>fals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Un nombre</a:t>
            </a:r>
          </a:p>
          <a:p>
            <a:pPr lvl="2"/>
            <a:r>
              <a:rPr lang="es-ES" dirty="0" smtClean="0"/>
              <a:t>Una cadena de </a:t>
            </a:r>
            <a:r>
              <a:rPr lang="es-ES" dirty="0" err="1" smtClean="0"/>
              <a:t>caràcters</a:t>
            </a:r>
            <a:endParaRPr lang="es-ES" dirty="0" smtClean="0"/>
          </a:p>
          <a:p>
            <a:pPr lvl="2"/>
            <a:r>
              <a:rPr lang="es-ES" dirty="0" smtClean="0"/>
              <a:t>Un </a:t>
            </a:r>
            <a:r>
              <a:rPr lang="es-ES" dirty="0" err="1" smtClean="0"/>
              <a:t>grup</a:t>
            </a:r>
            <a:r>
              <a:rPr lang="es-ES" dirty="0" smtClean="0"/>
              <a:t> </a:t>
            </a:r>
            <a:r>
              <a:rPr lang="es-ES" dirty="0" err="1" smtClean="0"/>
              <a:t>d’elements</a:t>
            </a:r>
            <a:endParaRPr lang="es-ES" dirty="0" smtClean="0"/>
          </a:p>
          <a:p>
            <a:pPr lvl="1"/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convertit</a:t>
            </a:r>
            <a:r>
              <a:rPr lang="es-ES" dirty="0" smtClean="0"/>
              <a:t> en un </a:t>
            </a:r>
            <a:r>
              <a:rPr lang="es-ES" dirty="0" err="1" smtClean="0"/>
              <a:t>component</a:t>
            </a:r>
            <a:r>
              <a:rPr lang="es-ES" dirty="0" smtClean="0"/>
              <a:t> </a:t>
            </a:r>
            <a:r>
              <a:rPr lang="es-ES" dirty="0" err="1" smtClean="0"/>
              <a:t>essencial</a:t>
            </a:r>
            <a:r>
              <a:rPr lang="es-ES" dirty="0" smtClean="0"/>
              <a:t> per a </a:t>
            </a:r>
            <a:r>
              <a:rPr lang="es-ES" dirty="0" err="1" smtClean="0"/>
              <a:t>differents</a:t>
            </a:r>
            <a:r>
              <a:rPr lang="es-ES" dirty="0" smtClean="0"/>
              <a:t> </a:t>
            </a:r>
            <a:r>
              <a:rPr lang="es-ES" dirty="0" err="1" smtClean="0"/>
              <a:t>llenguatges</a:t>
            </a:r>
            <a:r>
              <a:rPr lang="es-ES" dirty="0" smtClean="0"/>
              <a:t> XML: </a:t>
            </a:r>
            <a:r>
              <a:rPr lang="es-ES" dirty="0" err="1" smtClean="0"/>
              <a:t>Xlinks</a:t>
            </a:r>
            <a:r>
              <a:rPr lang="es-ES" dirty="0" smtClean="0"/>
              <a:t>, XSLT i </a:t>
            </a:r>
            <a:r>
              <a:rPr lang="es-ES" dirty="0" err="1" smtClean="0"/>
              <a:t>Xquery</a:t>
            </a:r>
            <a:r>
              <a:rPr lang="es-ES" dirty="0" smtClean="0"/>
              <a:t>.</a:t>
            </a:r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  <a:endParaRPr lang="es-ES" dirty="0" smtClean="0"/>
          </a:p>
          <a:p>
            <a:pPr lvl="1"/>
            <a:r>
              <a:rPr lang="es-ES" dirty="0" smtClean="0"/>
              <a:t>Vista </a:t>
            </a:r>
            <a:r>
              <a:rPr lang="es-ES" dirty="0" err="1" smtClean="0"/>
              <a:t>d’arbre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Xpath</a:t>
            </a:r>
            <a:r>
              <a:rPr lang="es-ES" dirty="0" smtClean="0"/>
              <a:t> </a:t>
            </a:r>
            <a:r>
              <a:rPr lang="es-ES" dirty="0" err="1" smtClean="0"/>
              <a:t>tracta</a:t>
            </a:r>
            <a:r>
              <a:rPr lang="es-ES" dirty="0" smtClean="0"/>
              <a:t>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 XML des del </a:t>
            </a:r>
            <a:r>
              <a:rPr lang="es-ES" dirty="0" err="1" smtClean="0"/>
              <a:t>punt</a:t>
            </a:r>
            <a:r>
              <a:rPr lang="es-ES" dirty="0" smtClean="0"/>
              <a:t> de vista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arbre</a:t>
            </a:r>
            <a:r>
              <a:rPr lang="es-ES" dirty="0" smtClean="0"/>
              <a:t> </a:t>
            </a:r>
            <a:r>
              <a:rPr lang="es-ES" dirty="0" smtClean="0"/>
              <a:t>de </a:t>
            </a:r>
            <a:r>
              <a:rPr lang="es-ES" dirty="0" err="1" smtClean="0"/>
              <a:t>nodes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Hi</a:t>
            </a:r>
            <a:r>
              <a:rPr lang="es-ES" dirty="0" smtClean="0"/>
              <a:t> </a:t>
            </a:r>
            <a:r>
              <a:rPr lang="es-ES" dirty="0" err="1" smtClean="0"/>
              <a:t>haurà</a:t>
            </a:r>
            <a:r>
              <a:rPr lang="es-ES" dirty="0" smtClean="0"/>
              <a:t> una </a:t>
            </a:r>
            <a:r>
              <a:rPr lang="es-ES" dirty="0" err="1" smtClean="0"/>
              <a:t>arrel</a:t>
            </a:r>
            <a:r>
              <a:rPr lang="es-ES" dirty="0" smtClean="0"/>
              <a:t> (no es </a:t>
            </a:r>
            <a:r>
              <a:rPr lang="es-ES" dirty="0" err="1" smtClean="0"/>
              <a:t>correspon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l’arrel</a:t>
            </a:r>
            <a:r>
              <a:rPr lang="es-ES" dirty="0" smtClean="0"/>
              <a:t> del </a:t>
            </a:r>
            <a:r>
              <a:rPr lang="es-ES" dirty="0" err="1" smtClean="0"/>
              <a:t>document</a:t>
            </a:r>
            <a:r>
              <a:rPr lang="es-ES" dirty="0" smtClean="0"/>
              <a:t>) que </a:t>
            </a:r>
            <a:r>
              <a:rPr lang="es-ES" dirty="0" err="1" smtClean="0"/>
              <a:t>és</a:t>
            </a:r>
            <a:r>
              <a:rPr lang="es-ES" dirty="0" smtClean="0"/>
              <a:t> el </a:t>
            </a:r>
            <a:r>
              <a:rPr lang="es-ES" dirty="0" err="1" smtClean="0"/>
              <a:t>document</a:t>
            </a:r>
            <a:r>
              <a:rPr lang="es-ES" dirty="0" smtClean="0"/>
              <a:t>. Es representa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símbol</a:t>
            </a:r>
            <a:r>
              <a:rPr lang="es-ES" dirty="0" smtClean="0"/>
              <a:t> “/”.</a:t>
            </a:r>
          </a:p>
          <a:p>
            <a:pPr lvl="2"/>
            <a:r>
              <a:rPr lang="es-ES" dirty="0" smtClean="0"/>
              <a:t>També </a:t>
            </a:r>
            <a:r>
              <a:rPr lang="es-ES" dirty="0" err="1" smtClean="0"/>
              <a:t>hi</a:t>
            </a:r>
            <a:r>
              <a:rPr lang="es-ES" dirty="0" smtClean="0"/>
              <a:t> han </a:t>
            </a:r>
            <a:r>
              <a:rPr lang="es-ES" dirty="0" err="1" smtClean="0"/>
              <a:t>nodes</a:t>
            </a:r>
            <a:r>
              <a:rPr lang="es-ES" dirty="0" smtClean="0"/>
              <a:t> per representar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atributs</a:t>
            </a:r>
            <a:r>
              <a:rPr lang="es-ES" dirty="0" smtClean="0"/>
              <a:t>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de </a:t>
            </a:r>
            <a:r>
              <a:rPr lang="es-ES" dirty="0" err="1" smtClean="0"/>
              <a:t>dades</a:t>
            </a:r>
            <a:r>
              <a:rPr lang="es-ES" dirty="0" smtClean="0"/>
              <a:t>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comentaris</a:t>
            </a:r>
            <a:r>
              <a:rPr lang="es-ES" dirty="0" smtClean="0"/>
              <a:t>, les </a:t>
            </a:r>
            <a:r>
              <a:rPr lang="es-ES" dirty="0" err="1" smtClean="0"/>
              <a:t>instruccions</a:t>
            </a:r>
            <a:r>
              <a:rPr lang="es-ES" dirty="0" smtClean="0"/>
              <a:t> de </a:t>
            </a:r>
            <a:r>
              <a:rPr lang="es-ES" dirty="0" err="1" smtClean="0"/>
              <a:t>procés</a:t>
            </a:r>
            <a:r>
              <a:rPr lang="es-ES" dirty="0" smtClean="0"/>
              <a:t> i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espais</a:t>
            </a:r>
            <a:r>
              <a:rPr lang="es-ES" dirty="0" smtClean="0"/>
              <a:t> de </a:t>
            </a:r>
            <a:r>
              <a:rPr lang="es-ES" dirty="0" err="1" smtClean="0"/>
              <a:t>noms</a:t>
            </a:r>
            <a:r>
              <a:rPr lang="es-ES" dirty="0" smtClean="0"/>
              <a:t>.</a:t>
            </a:r>
            <a:endParaRPr lang="es-ES" dirty="0" smtClean="0"/>
          </a:p>
          <a:p>
            <a:pPr lvl="3"/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  <a:endParaRPr lang="es-ES" dirty="0" smtClean="0"/>
          </a:p>
          <a:p>
            <a:pPr lvl="1"/>
            <a:r>
              <a:rPr lang="es-ES" dirty="0" smtClean="0"/>
              <a:t>Vista </a:t>
            </a:r>
            <a:r>
              <a:rPr lang="es-ES" dirty="0" err="1" smtClean="0"/>
              <a:t>d’arbre</a:t>
            </a:r>
            <a:r>
              <a:rPr lang="es-ES" dirty="0" smtClean="0"/>
              <a:t>:</a:t>
            </a:r>
          </a:p>
          <a:p>
            <a:pPr lvl="3"/>
            <a:r>
              <a:rPr lang="es-ES" dirty="0" smtClean="0"/>
              <a:t>En un </a:t>
            </a:r>
            <a:r>
              <a:rPr lang="es-ES" dirty="0" err="1" smtClean="0"/>
              <a:t>arbre</a:t>
            </a:r>
            <a:r>
              <a:rPr lang="es-ES" dirty="0" smtClean="0"/>
              <a:t> </a:t>
            </a:r>
            <a:r>
              <a:rPr lang="es-ES" dirty="0" err="1" smtClean="0"/>
              <a:t>Xpath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atributs</a:t>
            </a:r>
            <a:r>
              <a:rPr lang="es-ES" dirty="0" smtClean="0"/>
              <a:t> no </a:t>
            </a:r>
            <a:r>
              <a:rPr lang="es-ES" dirty="0" err="1" smtClean="0"/>
              <a:t>só</a:t>
            </a:r>
            <a:r>
              <a:rPr lang="es-ES" dirty="0" err="1" smtClean="0"/>
              <a:t>n</a:t>
            </a:r>
            <a:r>
              <a:rPr lang="es-ES" dirty="0" smtClean="0"/>
              <a:t> </a:t>
            </a:r>
            <a:r>
              <a:rPr lang="es-ES" dirty="0" err="1" smtClean="0"/>
              <a:t>considerats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</a:t>
            </a:r>
            <a:r>
              <a:rPr lang="es-ES" dirty="0" err="1" smtClean="0"/>
              <a:t>fills</a:t>
            </a:r>
            <a:r>
              <a:rPr lang="es-ES" dirty="0" smtClean="0"/>
              <a:t> </a:t>
            </a:r>
            <a:r>
              <a:rPr lang="es-ES" dirty="0" err="1" smtClean="0"/>
              <a:t>sinó</a:t>
            </a:r>
            <a:r>
              <a:rPr lang="es-ES" dirty="0" smtClean="0"/>
              <a:t> que </a:t>
            </a:r>
            <a:r>
              <a:rPr lang="es-ES" dirty="0" err="1" smtClean="0"/>
              <a:t>són</a:t>
            </a:r>
            <a:r>
              <a:rPr lang="es-ES" dirty="0" smtClean="0"/>
              <a:t> “</a:t>
            </a:r>
            <a:r>
              <a:rPr lang="es-ES" dirty="0" err="1" smtClean="0"/>
              <a:t>propietats</a:t>
            </a:r>
            <a:r>
              <a:rPr lang="es-ES" dirty="0" smtClean="0"/>
              <a:t>” del </a:t>
            </a:r>
            <a:r>
              <a:rPr lang="es-ES" dirty="0" err="1" smtClean="0"/>
              <a:t>node</a:t>
            </a:r>
            <a:r>
              <a:rPr lang="es-ES" dirty="0" smtClean="0"/>
              <a:t> que </a:t>
            </a:r>
            <a:r>
              <a:rPr lang="es-ES" dirty="0" err="1" smtClean="0"/>
              <a:t>els</a:t>
            </a:r>
            <a:r>
              <a:rPr lang="es-ES" dirty="0" smtClean="0"/>
              <a:t> conté. </a:t>
            </a:r>
          </a:p>
          <a:p>
            <a:pPr lvl="3"/>
            <a:r>
              <a:rPr lang="es-ES" dirty="0" smtClean="0"/>
              <a:t>En un </a:t>
            </a:r>
            <a:r>
              <a:rPr lang="es-ES" dirty="0" err="1" smtClean="0"/>
              <a:t>arbre</a:t>
            </a:r>
            <a:r>
              <a:rPr lang="es-ES" dirty="0" smtClean="0"/>
              <a:t> </a:t>
            </a:r>
            <a:r>
              <a:rPr lang="es-ES" dirty="0" err="1" smtClean="0"/>
              <a:t>Xpath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de </a:t>
            </a:r>
            <a:r>
              <a:rPr lang="es-ES" dirty="0" err="1" smtClean="0"/>
              <a:t>dades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nom</a:t>
            </a:r>
            <a:r>
              <a:rPr lang="es-ES" dirty="0" smtClean="0"/>
              <a:t> que </a:t>
            </a:r>
            <a:r>
              <a:rPr lang="es-ES" dirty="0" err="1" smtClean="0"/>
              <a:t>només</a:t>
            </a:r>
            <a:r>
              <a:rPr lang="es-ES" dirty="0" smtClean="0"/>
              <a:t> </a:t>
            </a:r>
            <a:r>
              <a:rPr lang="es-ES" dirty="0" err="1" smtClean="0"/>
              <a:t>contenen</a:t>
            </a:r>
            <a:r>
              <a:rPr lang="es-ES" dirty="0" smtClean="0"/>
              <a:t> les </a:t>
            </a:r>
            <a:r>
              <a:rPr lang="es-ES" dirty="0" err="1" smtClean="0"/>
              <a:t>dades</a:t>
            </a:r>
            <a:r>
              <a:rPr lang="es-ES" dirty="0" smtClean="0"/>
              <a:t>.</a:t>
            </a:r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  <a:endParaRPr lang="es-ES" dirty="0" smtClean="0"/>
          </a:p>
          <a:p>
            <a:pPr lvl="1"/>
            <a:r>
              <a:rPr lang="es-ES" dirty="0" err="1" smtClean="0"/>
              <a:t>Navegació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Node</a:t>
            </a:r>
            <a:r>
              <a:rPr lang="es-ES" dirty="0" smtClean="0"/>
              <a:t> de </a:t>
            </a:r>
            <a:r>
              <a:rPr lang="es-ES" dirty="0" err="1" smtClean="0"/>
              <a:t>context</a:t>
            </a:r>
            <a:r>
              <a:rPr lang="es-ES" dirty="0" smtClean="0"/>
              <a:t>: </a:t>
            </a:r>
            <a:r>
              <a:rPr lang="es-ES" dirty="0" err="1" smtClean="0"/>
              <a:t>node</a:t>
            </a:r>
            <a:r>
              <a:rPr lang="es-ES" dirty="0" smtClean="0"/>
              <a:t> en el </a:t>
            </a:r>
            <a:r>
              <a:rPr lang="es-ES" dirty="0" err="1" smtClean="0"/>
              <a:t>qual</a:t>
            </a:r>
            <a:r>
              <a:rPr lang="es-ES" dirty="0" smtClean="0"/>
              <a:t>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situat</a:t>
            </a:r>
            <a:r>
              <a:rPr lang="es-ES" dirty="0" smtClean="0"/>
              <a:t> el </a:t>
            </a:r>
            <a:r>
              <a:rPr lang="es-ES" dirty="0" err="1" smtClean="0"/>
              <a:t>procés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L’expressió</a:t>
            </a:r>
            <a:r>
              <a:rPr lang="es-ES" dirty="0" smtClean="0"/>
              <a:t> </a:t>
            </a:r>
            <a:r>
              <a:rPr lang="es-ES" dirty="0" err="1" smtClean="0"/>
              <a:t>s’avaluarà</a:t>
            </a:r>
            <a:r>
              <a:rPr lang="es-ES" dirty="0" smtClean="0"/>
              <a:t> des </a:t>
            </a:r>
            <a:r>
              <a:rPr lang="es-ES" dirty="0" err="1" smtClean="0"/>
              <a:t>d’aquest</a:t>
            </a:r>
            <a:r>
              <a:rPr lang="es-ES" dirty="0" smtClean="0"/>
              <a:t> </a:t>
            </a:r>
            <a:r>
              <a:rPr lang="es-ES" dirty="0" err="1" smtClean="0"/>
              <a:t>node</a:t>
            </a:r>
            <a:r>
              <a:rPr lang="es-ES" dirty="0" smtClean="0"/>
              <a:t> </a:t>
            </a:r>
            <a:r>
              <a:rPr lang="es-ES" dirty="0" smtClean="0"/>
              <a:t>de </a:t>
            </a:r>
            <a:r>
              <a:rPr lang="es-ES" dirty="0" err="1" smtClean="0"/>
              <a:t>context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El </a:t>
            </a:r>
            <a:r>
              <a:rPr lang="es-ES" dirty="0" err="1" smtClean="0"/>
              <a:t>node</a:t>
            </a:r>
            <a:r>
              <a:rPr lang="es-ES" dirty="0" smtClean="0"/>
              <a:t> de </a:t>
            </a:r>
            <a:r>
              <a:rPr lang="es-ES" dirty="0" err="1" smtClean="0"/>
              <a:t>context</a:t>
            </a:r>
            <a:r>
              <a:rPr lang="es-ES" dirty="0" smtClean="0"/>
              <a:t> en </a:t>
            </a:r>
            <a:r>
              <a:rPr lang="es-ES" dirty="0" err="1" smtClean="0"/>
              <a:t>principi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un </a:t>
            </a:r>
            <a:r>
              <a:rPr lang="es-ES" dirty="0" err="1" smtClean="0"/>
              <a:t>arrel</a:t>
            </a:r>
            <a:r>
              <a:rPr lang="es-ES" dirty="0" smtClean="0"/>
              <a:t> </a:t>
            </a:r>
            <a:r>
              <a:rPr lang="es-ES" dirty="0" err="1" smtClean="0"/>
              <a:t>però</a:t>
            </a:r>
            <a:r>
              <a:rPr lang="es-ES" dirty="0" smtClean="0"/>
              <a:t> es va </a:t>
            </a:r>
            <a:r>
              <a:rPr lang="es-ES" dirty="0" err="1" smtClean="0"/>
              <a:t>movent</a:t>
            </a:r>
            <a:r>
              <a:rPr lang="es-ES" dirty="0" smtClean="0"/>
              <a:t> a mesura que es van </a:t>
            </a:r>
            <a:r>
              <a:rPr lang="es-ES" dirty="0" err="1" smtClean="0"/>
              <a:t>avaluant</a:t>
            </a:r>
            <a:r>
              <a:rPr lang="es-ES" dirty="0" smtClean="0"/>
              <a:t> les </a:t>
            </a:r>
            <a:r>
              <a:rPr lang="es-ES" dirty="0" err="1" smtClean="0"/>
              <a:t>expressions</a:t>
            </a:r>
            <a:r>
              <a:rPr lang="es-ES" dirty="0" smtClean="0"/>
              <a:t>. Per </a:t>
            </a:r>
            <a:r>
              <a:rPr lang="es-ES" dirty="0" err="1" smtClean="0"/>
              <a:t>això</a:t>
            </a:r>
            <a:r>
              <a:rPr lang="es-ES" dirty="0" smtClean="0"/>
              <a:t>, es poden </a:t>
            </a:r>
            <a:r>
              <a:rPr lang="es-ES" dirty="0" err="1" smtClean="0"/>
              <a:t>expressar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camins</a:t>
            </a:r>
            <a:r>
              <a:rPr lang="es-ES" dirty="0" smtClean="0"/>
              <a:t> </a:t>
            </a:r>
            <a:r>
              <a:rPr lang="es-ES" dirty="0" err="1" smtClean="0"/>
              <a:t>Xpath</a:t>
            </a:r>
            <a:r>
              <a:rPr lang="es-ES" dirty="0" smtClean="0"/>
              <a:t> de </a:t>
            </a:r>
            <a:r>
              <a:rPr lang="es-ES" dirty="0" err="1" smtClean="0"/>
              <a:t>dues</a:t>
            </a:r>
            <a:r>
              <a:rPr lang="es-ES" dirty="0" smtClean="0"/>
              <a:t> </a:t>
            </a:r>
            <a:r>
              <a:rPr lang="es-ES" dirty="0" err="1" smtClean="0"/>
              <a:t>maneres</a:t>
            </a:r>
            <a:r>
              <a:rPr lang="es-ES" dirty="0" smtClean="0"/>
              <a:t>:</a:t>
            </a:r>
          </a:p>
          <a:p>
            <a:pPr lvl="3"/>
            <a:r>
              <a:rPr lang="es-ES" dirty="0" err="1" smtClean="0"/>
              <a:t>Camins</a:t>
            </a:r>
            <a:r>
              <a:rPr lang="es-ES" dirty="0" smtClean="0"/>
              <a:t> </a:t>
            </a:r>
            <a:r>
              <a:rPr lang="es-ES" dirty="0" err="1" smtClean="0"/>
              <a:t>absoluts</a:t>
            </a:r>
            <a:endParaRPr lang="es-ES" dirty="0" smtClean="0"/>
          </a:p>
          <a:p>
            <a:pPr lvl="3"/>
            <a:r>
              <a:rPr lang="es-ES" dirty="0" err="1" smtClean="0"/>
              <a:t>Camins</a:t>
            </a:r>
            <a:r>
              <a:rPr lang="es-ES" dirty="0" smtClean="0"/>
              <a:t> </a:t>
            </a:r>
            <a:r>
              <a:rPr lang="es-ES" dirty="0" err="1" smtClean="0"/>
              <a:t>relatius</a:t>
            </a:r>
            <a:endParaRPr lang="es-ES" dirty="0" smtClean="0"/>
          </a:p>
          <a:p>
            <a:pPr lvl="1"/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  <a:endParaRPr lang="es-ES" dirty="0" smtClean="0"/>
          </a:p>
          <a:p>
            <a:pPr lvl="1"/>
            <a:r>
              <a:rPr lang="es-ES" dirty="0" err="1" smtClean="0"/>
              <a:t>Navegació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Camins</a:t>
            </a:r>
            <a:r>
              <a:rPr lang="es-ES" dirty="0" smtClean="0"/>
              <a:t> </a:t>
            </a:r>
            <a:r>
              <a:rPr lang="es-ES" dirty="0" err="1" smtClean="0"/>
              <a:t>absoluts</a:t>
            </a:r>
            <a:r>
              <a:rPr lang="es-ES" dirty="0" smtClean="0"/>
              <a:t>: </a:t>
            </a:r>
          </a:p>
          <a:p>
            <a:pPr lvl="3"/>
            <a:r>
              <a:rPr lang="es-ES" dirty="0" err="1" smtClean="0"/>
              <a:t>Sempre</a:t>
            </a:r>
            <a:r>
              <a:rPr lang="es-ES" dirty="0" smtClean="0"/>
              <a:t> </a:t>
            </a:r>
            <a:r>
              <a:rPr lang="es-ES" dirty="0" err="1" smtClean="0"/>
              <a:t>comencen</a:t>
            </a:r>
            <a:r>
              <a:rPr lang="es-ES" dirty="0" smtClean="0"/>
              <a:t> en </a:t>
            </a:r>
            <a:r>
              <a:rPr lang="es-ES" dirty="0" err="1" smtClean="0"/>
              <a:t>l’arrel</a:t>
            </a:r>
            <a:r>
              <a:rPr lang="es-ES" dirty="0" smtClean="0"/>
              <a:t> de </a:t>
            </a:r>
            <a:r>
              <a:rPr lang="es-ES" dirty="0" err="1" smtClean="0"/>
              <a:t>l’arbre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El primer </a:t>
            </a:r>
            <a:r>
              <a:rPr lang="es-ES" dirty="0" err="1" smtClean="0"/>
              <a:t>caràcter</a:t>
            </a:r>
            <a:r>
              <a:rPr lang="es-ES" dirty="0" smtClean="0"/>
              <a:t> de </a:t>
            </a:r>
            <a:r>
              <a:rPr lang="es-ES" dirty="0" err="1" smtClean="0"/>
              <a:t>l’expressió</a:t>
            </a:r>
            <a:r>
              <a:rPr lang="es-ES" dirty="0" smtClean="0"/>
              <a:t> </a:t>
            </a:r>
            <a:r>
              <a:rPr lang="es-ES" dirty="0" err="1" smtClean="0"/>
              <a:t>sempre</a:t>
            </a:r>
            <a:r>
              <a:rPr lang="es-ES" dirty="0" smtClean="0"/>
              <a:t> </a:t>
            </a:r>
            <a:r>
              <a:rPr lang="es-ES" dirty="0" err="1" smtClean="0"/>
              <a:t>serà</a:t>
            </a:r>
            <a:r>
              <a:rPr lang="es-ES" dirty="0" smtClean="0"/>
              <a:t> “/”.</a:t>
            </a:r>
            <a:endParaRPr lang="es-ES" dirty="0" smtClean="0"/>
          </a:p>
          <a:p>
            <a:pPr lvl="2"/>
            <a:r>
              <a:rPr lang="es-ES" dirty="0" err="1" smtClean="0"/>
              <a:t>Camins</a:t>
            </a:r>
            <a:r>
              <a:rPr lang="es-ES" dirty="0" smtClean="0"/>
              <a:t> </a:t>
            </a:r>
            <a:r>
              <a:rPr lang="es-ES" dirty="0" err="1" smtClean="0"/>
              <a:t>relatius</a:t>
            </a:r>
            <a:r>
              <a:rPr lang="es-ES" dirty="0" smtClean="0"/>
              <a:t>:</a:t>
            </a:r>
          </a:p>
          <a:p>
            <a:pPr lvl="3"/>
            <a:r>
              <a:rPr lang="es-ES" dirty="0" err="1" smtClean="0"/>
              <a:t>Parteixen</a:t>
            </a:r>
            <a:r>
              <a:rPr lang="es-ES" dirty="0" smtClean="0"/>
              <a:t> des del </a:t>
            </a:r>
            <a:r>
              <a:rPr lang="es-ES" dirty="0" err="1" smtClean="0"/>
              <a:t>node</a:t>
            </a:r>
            <a:r>
              <a:rPr lang="es-ES" dirty="0" smtClean="0"/>
              <a:t> en el </a:t>
            </a:r>
            <a:r>
              <a:rPr lang="es-ES" dirty="0" err="1" smtClean="0"/>
              <a:t>qual</a:t>
            </a:r>
            <a:r>
              <a:rPr lang="es-ES" dirty="0" smtClean="0"/>
              <a:t> </a:t>
            </a:r>
            <a:r>
              <a:rPr lang="es-ES" dirty="0" err="1" smtClean="0"/>
              <a:t>estem</a:t>
            </a:r>
            <a:r>
              <a:rPr lang="es-ES" dirty="0" smtClean="0"/>
              <a:t> </a:t>
            </a:r>
            <a:r>
              <a:rPr lang="es-ES" dirty="0" err="1" smtClean="0"/>
              <a:t>situats</a:t>
            </a:r>
            <a:r>
              <a:rPr lang="es-ES" dirty="0" smtClean="0"/>
              <a:t>.</a:t>
            </a:r>
          </a:p>
          <a:p>
            <a:pPr lvl="3">
              <a:buNone/>
            </a:pPr>
            <a:endParaRPr lang="es-ES" dirty="0" smtClean="0"/>
          </a:p>
          <a:p>
            <a:pPr lvl="4">
              <a:buNone/>
            </a:pPr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643182"/>
            <a:ext cx="4529909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357290" y="1785926"/>
            <a:ext cx="478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2400" dirty="0" smtClean="0"/>
              <a:t> </a:t>
            </a:r>
            <a:r>
              <a:rPr lang="es-ES" sz="2400" dirty="0" err="1" smtClean="0"/>
              <a:t>XPath</a:t>
            </a:r>
            <a:r>
              <a:rPr lang="es-ES" sz="2400" dirty="0" smtClean="0"/>
              <a:t>: Exemple1.</a:t>
            </a:r>
          </a:p>
          <a:p>
            <a:pPr lvl="1">
              <a:buFont typeface="Wingdings" pitchFamily="2" charset="2"/>
              <a:buChar char="§"/>
            </a:pPr>
            <a:r>
              <a:rPr lang="es-ES" sz="2400" dirty="0" smtClean="0"/>
              <a:t> </a:t>
            </a:r>
            <a:r>
              <a:rPr lang="es-ES" sz="2400" dirty="0" err="1" smtClean="0"/>
              <a:t>Donat</a:t>
            </a:r>
            <a:r>
              <a:rPr lang="es-ES" sz="2400" dirty="0" smtClean="0"/>
              <a:t> el </a:t>
            </a:r>
            <a:r>
              <a:rPr lang="es-ES" sz="2400" dirty="0" err="1" smtClean="0"/>
              <a:t>següent</a:t>
            </a:r>
            <a:r>
              <a:rPr lang="es-ES" sz="2400" dirty="0" smtClean="0"/>
              <a:t> </a:t>
            </a:r>
            <a:r>
              <a:rPr lang="es-ES" sz="2400" dirty="0" err="1" smtClean="0"/>
              <a:t>codi</a:t>
            </a:r>
            <a:r>
              <a:rPr lang="es-ES" sz="2400" dirty="0" smtClean="0"/>
              <a:t> </a:t>
            </a:r>
            <a:r>
              <a:rPr lang="es-ES" sz="2400" dirty="0" err="1" smtClean="0"/>
              <a:t>xml</a:t>
            </a:r>
            <a:r>
              <a:rPr lang="es-ES" sz="2400" dirty="0" smtClean="0"/>
              <a:t>: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09160"/>
          </a:xfrm>
        </p:spPr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</a:t>
            </a:r>
            <a:r>
              <a:rPr lang="es-ES" dirty="0" err="1" smtClean="0"/>
              <a:t>Exemple</a:t>
            </a:r>
            <a:r>
              <a:rPr lang="es-ES" dirty="0" smtClean="0"/>
              <a:t> 1:</a:t>
            </a:r>
          </a:p>
          <a:p>
            <a:pPr marL="1042416" lvl="1" indent="-457200">
              <a:buAutoNum type="arabicPeriod"/>
            </a:pPr>
            <a:r>
              <a:rPr lang="es-ES" dirty="0" smtClean="0"/>
              <a:t>Per </a:t>
            </a:r>
            <a:r>
              <a:rPr lang="es-ES" dirty="0" err="1" smtClean="0"/>
              <a:t>obtenir</a:t>
            </a:r>
            <a:r>
              <a:rPr lang="es-ES" dirty="0" smtClean="0"/>
              <a:t> el </a:t>
            </a:r>
            <a:r>
              <a:rPr lang="es-ES" dirty="0" err="1" smtClean="0"/>
              <a:t>node</a:t>
            </a:r>
            <a:r>
              <a:rPr lang="es-ES" dirty="0" smtClean="0"/>
              <a:t> &lt;</a:t>
            </a:r>
            <a:r>
              <a:rPr lang="es-ES" dirty="0" err="1" smtClean="0"/>
              <a:t>nom</a:t>
            </a:r>
            <a:r>
              <a:rPr lang="es-ES" dirty="0" smtClean="0"/>
              <a:t>&gt; del </a:t>
            </a:r>
            <a:r>
              <a:rPr lang="es-ES" dirty="0" err="1" smtClean="0"/>
              <a:t>professor</a:t>
            </a:r>
            <a:r>
              <a:rPr lang="es-ES" dirty="0" smtClean="0"/>
              <a:t> </a:t>
            </a:r>
            <a:r>
              <a:rPr lang="es-ES" dirty="0" err="1" smtClean="0"/>
              <a:t>fent</a:t>
            </a:r>
            <a:r>
              <a:rPr lang="es-ES" dirty="0" smtClean="0"/>
              <a:t> servir </a:t>
            </a:r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Xpath</a:t>
            </a:r>
            <a:r>
              <a:rPr lang="es-ES" dirty="0" smtClean="0"/>
              <a:t>:   </a:t>
            </a:r>
            <a:r>
              <a:rPr lang="es-ES" sz="2000" dirty="0" smtClean="0"/>
              <a:t>/</a:t>
            </a:r>
            <a:r>
              <a:rPr lang="es-ES" sz="2000" dirty="0" err="1" smtClean="0"/>
              <a:t>classe</a:t>
            </a:r>
            <a:r>
              <a:rPr lang="es-ES" sz="2000" dirty="0" smtClean="0"/>
              <a:t>/</a:t>
            </a:r>
            <a:r>
              <a:rPr lang="es-ES" sz="2000" dirty="0" err="1" smtClean="0"/>
              <a:t>professor</a:t>
            </a:r>
            <a:r>
              <a:rPr lang="es-ES" sz="2000" dirty="0" smtClean="0"/>
              <a:t>/</a:t>
            </a:r>
            <a:r>
              <a:rPr lang="es-ES" sz="2000" dirty="0" err="1" smtClean="0"/>
              <a:t>nom</a:t>
            </a:r>
            <a:endParaRPr lang="es-ES" sz="2000" dirty="0" smtClean="0"/>
          </a:p>
          <a:p>
            <a:pPr marL="1042416" lvl="1" indent="-457200">
              <a:buNone/>
            </a:pPr>
            <a:endParaRPr lang="es-ES" sz="2000" dirty="0" smtClean="0"/>
          </a:p>
          <a:p>
            <a:pPr marL="1307592" lvl="2" indent="-457200">
              <a:buNone/>
            </a:pPr>
            <a:r>
              <a:rPr lang="es-ES" sz="1200" i="1" dirty="0" err="1" smtClean="0"/>
              <a:t>Avaluació</a:t>
            </a:r>
            <a:r>
              <a:rPr lang="es-ES" sz="1200" i="1" dirty="0" smtClean="0"/>
              <a:t> de </a:t>
            </a:r>
            <a:r>
              <a:rPr lang="es-ES" sz="1200" i="1" dirty="0" err="1" smtClean="0"/>
              <a:t>l’expressió</a:t>
            </a:r>
            <a:r>
              <a:rPr lang="es-ES" sz="1200" i="1" dirty="0" smtClean="0"/>
              <a:t> /</a:t>
            </a:r>
            <a:r>
              <a:rPr lang="es-ES" sz="1200" i="1" dirty="0" err="1" smtClean="0"/>
              <a:t>classe</a:t>
            </a:r>
            <a:r>
              <a:rPr lang="es-ES" sz="1200" i="1" dirty="0" smtClean="0"/>
              <a:t>/</a:t>
            </a:r>
            <a:r>
              <a:rPr lang="es-ES" sz="1200" i="1" dirty="0" err="1" smtClean="0"/>
              <a:t>professor</a:t>
            </a:r>
            <a:r>
              <a:rPr lang="es-ES" sz="1200" i="1" dirty="0" smtClean="0"/>
              <a:t>/</a:t>
            </a:r>
            <a:r>
              <a:rPr lang="es-ES" sz="1200" i="1" dirty="0" err="1" smtClean="0"/>
              <a:t>nom</a:t>
            </a:r>
            <a:endParaRPr lang="es-ES" sz="1200" i="1" dirty="0" smtClean="0"/>
          </a:p>
          <a:p>
            <a:pPr marL="1307592" lvl="2" indent="-457200">
              <a:buNone/>
            </a:pPr>
            <a:endParaRPr lang="es-E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876"/>
            <a:ext cx="4863430" cy="3071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</a:t>
            </a:r>
            <a:r>
              <a:rPr lang="es-ES" dirty="0" err="1" smtClean="0"/>
              <a:t>Exemple</a:t>
            </a:r>
            <a:r>
              <a:rPr lang="es-ES" dirty="0" smtClean="0"/>
              <a:t> 1:</a:t>
            </a:r>
          </a:p>
          <a:p>
            <a:pPr lvl="1">
              <a:buFont typeface="Wingdings" pitchFamily="2" charset="2"/>
              <a:buChar char="v"/>
            </a:pPr>
            <a:r>
              <a:rPr lang="es-ES" dirty="0" smtClean="0"/>
              <a:t>Cal </a:t>
            </a:r>
            <a:r>
              <a:rPr lang="es-ES" dirty="0" err="1" smtClean="0"/>
              <a:t>tenir</a:t>
            </a:r>
            <a:r>
              <a:rPr lang="es-ES" dirty="0" smtClean="0"/>
              <a:t> en </a:t>
            </a:r>
            <a:r>
              <a:rPr lang="es-ES" dirty="0" err="1" smtClean="0"/>
              <a:t>compte</a:t>
            </a:r>
            <a:r>
              <a:rPr lang="es-ES" dirty="0" smtClean="0"/>
              <a:t> que el </a:t>
            </a:r>
            <a:r>
              <a:rPr lang="es-ES" dirty="0" err="1" smtClean="0"/>
              <a:t>resultat</a:t>
            </a:r>
            <a:r>
              <a:rPr lang="es-ES" dirty="0" smtClean="0"/>
              <a:t> </a:t>
            </a:r>
            <a:r>
              <a:rPr lang="es-ES" dirty="0" err="1" smtClean="0"/>
              <a:t>d’aquesta</a:t>
            </a:r>
            <a:r>
              <a:rPr lang="es-ES" dirty="0" smtClean="0"/>
              <a:t> </a:t>
            </a:r>
            <a:r>
              <a:rPr lang="es-ES" dirty="0" err="1" smtClean="0"/>
              <a:t>expressió</a:t>
            </a:r>
            <a:r>
              <a:rPr lang="es-ES" dirty="0" smtClean="0"/>
              <a:t> no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només</a:t>
            </a:r>
            <a:r>
              <a:rPr lang="es-ES" dirty="0" smtClean="0"/>
              <a:t> el </a:t>
            </a:r>
            <a:r>
              <a:rPr lang="es-ES" dirty="0" err="1" smtClean="0"/>
              <a:t>contingut</a:t>
            </a:r>
            <a:r>
              <a:rPr lang="es-ES" dirty="0" smtClean="0"/>
              <a:t> de </a:t>
            </a:r>
            <a:r>
              <a:rPr lang="es-ES" dirty="0" err="1" smtClean="0"/>
              <a:t>l’element</a:t>
            </a:r>
            <a:r>
              <a:rPr lang="es-ES" dirty="0" smtClean="0"/>
              <a:t> </a:t>
            </a:r>
            <a:r>
              <a:rPr lang="es-ES" dirty="0" err="1" smtClean="0"/>
              <a:t>sinó</a:t>
            </a:r>
            <a:r>
              <a:rPr lang="es-ES" dirty="0" smtClean="0"/>
              <a:t> </a:t>
            </a:r>
            <a:r>
              <a:rPr lang="es-ES" dirty="0" err="1" smtClean="0"/>
              <a:t>tot</a:t>
            </a:r>
            <a:r>
              <a:rPr lang="es-ES" dirty="0" smtClean="0"/>
              <a:t> </a:t>
            </a:r>
            <a:r>
              <a:rPr lang="es-ES" dirty="0" err="1" smtClean="0"/>
              <a:t>l’element</a:t>
            </a:r>
            <a:r>
              <a:rPr lang="es-ES" dirty="0" smtClean="0"/>
              <a:t> &lt;</a:t>
            </a:r>
            <a:r>
              <a:rPr lang="es-ES" dirty="0" err="1" smtClean="0"/>
              <a:t>nom</a:t>
            </a:r>
            <a:r>
              <a:rPr lang="es-ES" dirty="0" smtClean="0"/>
              <a:t>&gt;:</a:t>
            </a:r>
          </a:p>
          <a:p>
            <a:pPr lvl="2">
              <a:buNone/>
            </a:pPr>
            <a:r>
              <a:rPr lang="es-ES" dirty="0" smtClean="0"/>
              <a:t>	</a:t>
            </a:r>
            <a:r>
              <a:rPr lang="es-ES" dirty="0" smtClean="0"/>
              <a:t>&lt;</a:t>
            </a:r>
            <a:r>
              <a:rPr lang="es-ES" dirty="0" err="1" smtClean="0"/>
              <a:t>nom</a:t>
            </a:r>
            <a:r>
              <a:rPr lang="es-ES" dirty="0" smtClean="0"/>
              <a:t>&gt;Marcel&lt;/</a:t>
            </a:r>
            <a:r>
              <a:rPr lang="es-ES" dirty="0" err="1" smtClean="0"/>
              <a:t>nom</a:t>
            </a:r>
            <a:r>
              <a:rPr lang="es-ES" dirty="0" smtClean="0"/>
              <a:t>&gt;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</a:t>
            </a:r>
          </a:p>
          <a:p>
            <a:pPr lvl="1"/>
            <a:r>
              <a:rPr lang="es-ES" dirty="0" err="1" smtClean="0"/>
              <a:t>Mai</a:t>
            </a:r>
            <a:r>
              <a:rPr lang="es-ES" dirty="0" smtClean="0"/>
              <a:t> no </a:t>
            </a:r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d’oblidar</a:t>
            </a:r>
            <a:r>
              <a:rPr lang="es-ES" dirty="0" smtClean="0"/>
              <a:t> que </a:t>
            </a:r>
            <a:r>
              <a:rPr lang="es-ES" dirty="0" err="1" smtClean="0"/>
              <a:t>l’expressió</a:t>
            </a:r>
            <a:r>
              <a:rPr lang="es-ES" dirty="0" smtClean="0"/>
              <a:t> </a:t>
            </a:r>
            <a:r>
              <a:rPr lang="es-ES" dirty="0" err="1" smtClean="0"/>
              <a:t>sempre</a:t>
            </a:r>
            <a:r>
              <a:rPr lang="es-ES" dirty="0" smtClean="0"/>
              <a:t> intenta </a:t>
            </a:r>
            <a:r>
              <a:rPr lang="es-ES" dirty="0" err="1" smtClean="0"/>
              <a:t>aconseguir</a:t>
            </a:r>
            <a:r>
              <a:rPr lang="es-ES" dirty="0" smtClean="0"/>
              <a:t> el nombre </a:t>
            </a:r>
            <a:r>
              <a:rPr lang="es-ES" dirty="0" err="1" smtClean="0"/>
              <a:t>màxim</a:t>
            </a:r>
            <a:r>
              <a:rPr lang="es-ES" dirty="0" smtClean="0"/>
              <a:t> de </a:t>
            </a:r>
            <a:r>
              <a:rPr lang="es-ES" dirty="0" err="1" smtClean="0"/>
              <a:t>camins</a:t>
            </a:r>
            <a:r>
              <a:rPr lang="es-ES" dirty="0" smtClean="0"/>
              <a:t> </a:t>
            </a:r>
            <a:r>
              <a:rPr lang="es-ES" dirty="0" err="1" smtClean="0"/>
              <a:t>correctes</a:t>
            </a:r>
            <a:r>
              <a:rPr lang="es-ES" dirty="0" smtClean="0"/>
              <a:t> </a:t>
            </a:r>
            <a:r>
              <a:rPr lang="es-ES" dirty="0" smtClean="0"/>
              <a:t>i, per </a:t>
            </a:r>
            <a:r>
              <a:rPr lang="es-ES" dirty="0" err="1" smtClean="0"/>
              <a:t>tant</a:t>
            </a:r>
            <a:r>
              <a:rPr lang="es-ES" dirty="0" smtClean="0"/>
              <a:t>, no </a:t>
            </a:r>
            <a:r>
              <a:rPr lang="es-ES" dirty="0" err="1" smtClean="0"/>
              <a:t>necessàriament</a:t>
            </a:r>
            <a:r>
              <a:rPr lang="es-ES" dirty="0" smtClean="0"/>
              <a:t> ha de retornar </a:t>
            </a:r>
            <a:r>
              <a:rPr lang="es-ES" dirty="0" err="1" smtClean="0"/>
              <a:t>només</a:t>
            </a:r>
            <a:r>
              <a:rPr lang="es-ES" dirty="0" smtClean="0"/>
              <a:t> un sol valor.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Exemple2:</a:t>
            </a:r>
          </a:p>
          <a:p>
            <a:pPr lvl="1"/>
            <a:r>
              <a:rPr lang="es-ES" dirty="0" smtClean="0"/>
              <a:t>Si </a:t>
            </a:r>
            <a:r>
              <a:rPr lang="es-ES" dirty="0" err="1" smtClean="0"/>
              <a:t>l’expressió</a:t>
            </a:r>
            <a:r>
              <a:rPr lang="es-ES" dirty="0" smtClean="0"/>
              <a:t> per avaluar </a:t>
            </a:r>
            <a:r>
              <a:rPr lang="es-ES" dirty="0" err="1" smtClean="0"/>
              <a:t>fos</a:t>
            </a:r>
            <a:r>
              <a:rPr lang="es-ES" dirty="0" smtClean="0"/>
              <a:t>: </a:t>
            </a:r>
          </a:p>
          <a:p>
            <a:pPr lvl="2">
              <a:buNone/>
            </a:pPr>
            <a:r>
              <a:rPr lang="es-ES" dirty="0" smtClean="0"/>
              <a:t>	</a:t>
            </a:r>
            <a:r>
              <a:rPr lang="es-ES" dirty="0" smtClean="0"/>
              <a:t>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alumnes</a:t>
            </a:r>
            <a:r>
              <a:rPr lang="es-ES" dirty="0" smtClean="0"/>
              <a:t>/</a:t>
            </a:r>
            <a:r>
              <a:rPr lang="es-ES" dirty="0" err="1" smtClean="0"/>
              <a:t>alumne</a:t>
            </a:r>
            <a:r>
              <a:rPr lang="es-ES" dirty="0" smtClean="0"/>
              <a:t>/</a:t>
            </a:r>
            <a:r>
              <a:rPr lang="es-ES" dirty="0" err="1" smtClean="0"/>
              <a:t>nom</a:t>
            </a:r>
            <a:endParaRPr lang="es-E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71810"/>
            <a:ext cx="5383707" cy="34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 (extensible </a:t>
            </a:r>
            <a:r>
              <a:rPr lang="es-ES" dirty="0" err="1" smtClean="0"/>
              <a:t>styleshhet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err="1" smtClean="0"/>
              <a:t>Família</a:t>
            </a:r>
            <a:r>
              <a:rPr lang="es-ES" dirty="0" smtClean="0"/>
              <a:t> de </a:t>
            </a:r>
            <a:r>
              <a:rPr lang="es-ES" dirty="0" err="1" smtClean="0"/>
              <a:t>llenguatges</a:t>
            </a:r>
            <a:r>
              <a:rPr lang="es-ES" dirty="0" smtClean="0"/>
              <a:t> que </a:t>
            </a:r>
            <a:r>
              <a:rPr lang="es-ES" dirty="0" err="1" smtClean="0"/>
              <a:t>serveixen</a:t>
            </a:r>
            <a:r>
              <a:rPr lang="es-ES" dirty="0" smtClean="0"/>
              <a:t> per definir </a:t>
            </a:r>
            <a:r>
              <a:rPr lang="es-ES" dirty="0" err="1" smtClean="0"/>
              <a:t>transformacions</a:t>
            </a:r>
            <a:r>
              <a:rPr lang="es-ES" dirty="0" smtClean="0"/>
              <a:t> i </a:t>
            </a:r>
            <a:r>
              <a:rPr lang="es-ES" dirty="0" err="1" smtClean="0"/>
              <a:t>presentacions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</a:t>
            </a:r>
          </a:p>
          <a:p>
            <a:pPr lvl="1">
              <a:buNone/>
            </a:pPr>
            <a:endParaRPr lang="es-ES" dirty="0" smtClean="0"/>
          </a:p>
          <a:p>
            <a:pPr lvl="1"/>
            <a:r>
              <a:rPr lang="es-ES" dirty="0" err="1" smtClean="0"/>
              <a:t>Està</a:t>
            </a:r>
            <a:r>
              <a:rPr lang="es-ES" dirty="0" smtClean="0"/>
              <a:t> formada per 3 </a:t>
            </a:r>
            <a:r>
              <a:rPr lang="es-ES" dirty="0" err="1" smtClean="0"/>
              <a:t>llenguatges</a:t>
            </a:r>
            <a:r>
              <a:rPr lang="es-ES" dirty="0" smtClean="0"/>
              <a:t>:</a:t>
            </a:r>
          </a:p>
          <a:p>
            <a:pPr lvl="1">
              <a:buNone/>
            </a:pPr>
            <a:endParaRPr lang="es-ES" dirty="0" smtClean="0"/>
          </a:p>
          <a:p>
            <a:pPr lvl="2"/>
            <a:r>
              <a:rPr lang="es-ES" dirty="0" smtClean="0"/>
              <a:t>XSL-FO</a:t>
            </a:r>
          </a:p>
          <a:p>
            <a:pPr lvl="2"/>
            <a:r>
              <a:rPr lang="es-ES" dirty="0" smtClean="0"/>
              <a:t>XSLT</a:t>
            </a:r>
          </a:p>
          <a:p>
            <a:pPr lvl="2"/>
            <a:r>
              <a:rPr lang="es-ES" dirty="0" err="1" smtClean="0"/>
              <a:t>XPath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Transformació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Exemple2:</a:t>
            </a:r>
          </a:p>
          <a:p>
            <a:pPr lvl="1"/>
            <a:r>
              <a:rPr lang="es-ES" dirty="0" smtClean="0"/>
              <a:t>El </a:t>
            </a:r>
            <a:r>
              <a:rPr lang="es-ES" dirty="0" err="1" smtClean="0"/>
              <a:t>resultat</a:t>
            </a:r>
            <a:r>
              <a:rPr lang="es-ES" dirty="0" smtClean="0"/>
              <a:t> </a:t>
            </a:r>
            <a:r>
              <a:rPr lang="es-ES" dirty="0" err="1" smtClean="0"/>
              <a:t>seran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dos </a:t>
            </a:r>
            <a:r>
              <a:rPr lang="es-ES" dirty="0" err="1" smtClean="0"/>
              <a:t>resultats</a:t>
            </a:r>
            <a:r>
              <a:rPr lang="es-ES" dirty="0" smtClean="0"/>
              <a:t> </a:t>
            </a:r>
            <a:r>
              <a:rPr lang="es-ES" dirty="0" err="1" smtClean="0"/>
              <a:t>possibles</a:t>
            </a:r>
            <a:r>
              <a:rPr lang="es-ES" dirty="0" smtClean="0"/>
              <a:t>:</a:t>
            </a:r>
          </a:p>
          <a:p>
            <a:pPr lvl="2">
              <a:buNone/>
            </a:pPr>
            <a:r>
              <a:rPr lang="es-ES" dirty="0" smtClean="0"/>
              <a:t>&lt;</a:t>
            </a:r>
            <a:r>
              <a:rPr lang="es-ES" dirty="0" err="1" smtClean="0"/>
              <a:t>nom</a:t>
            </a:r>
            <a:r>
              <a:rPr lang="es-ES" dirty="0" smtClean="0"/>
              <a:t>&gt;</a:t>
            </a:r>
            <a:r>
              <a:rPr lang="es-ES" dirty="0" err="1" smtClean="0"/>
              <a:t>Frederic</a:t>
            </a:r>
            <a:r>
              <a:rPr lang="es-ES" dirty="0" smtClean="0"/>
              <a:t>&lt;/</a:t>
            </a:r>
            <a:r>
              <a:rPr lang="es-ES" dirty="0" err="1" smtClean="0"/>
              <a:t>nom</a:t>
            </a:r>
            <a:r>
              <a:rPr lang="es-ES" dirty="0" smtClean="0"/>
              <a:t>&gt;</a:t>
            </a:r>
          </a:p>
          <a:p>
            <a:pPr lvl="2">
              <a:buNone/>
            </a:pPr>
            <a:r>
              <a:rPr lang="es-ES" dirty="0" smtClean="0"/>
              <a:t>&lt;</a:t>
            </a:r>
            <a:r>
              <a:rPr lang="es-ES" dirty="0" err="1" smtClean="0"/>
              <a:t>nom</a:t>
            </a:r>
            <a:r>
              <a:rPr lang="es-ES" dirty="0" smtClean="0"/>
              <a:t>&gt;Filomeno&lt;/</a:t>
            </a:r>
            <a:r>
              <a:rPr lang="es-ES" dirty="0" err="1" smtClean="0"/>
              <a:t>nom</a:t>
            </a:r>
            <a:r>
              <a:rPr lang="es-ES" dirty="0" smtClean="0"/>
              <a:t>&gt;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</a:t>
            </a:r>
          </a:p>
          <a:p>
            <a:pPr lvl="1"/>
            <a:r>
              <a:rPr lang="es-ES" dirty="0" err="1" smtClean="0"/>
              <a:t>Xpath</a:t>
            </a:r>
            <a:r>
              <a:rPr lang="es-ES" dirty="0" smtClean="0"/>
              <a:t> </a:t>
            </a:r>
            <a:r>
              <a:rPr lang="es-ES" dirty="0" err="1" smtClean="0"/>
              <a:t>pot</a:t>
            </a:r>
            <a:r>
              <a:rPr lang="es-ES" dirty="0" smtClean="0"/>
              <a:t> retornar </a:t>
            </a:r>
            <a:r>
              <a:rPr lang="es-ES" dirty="0" err="1" smtClean="0"/>
              <a:t>qualsevol</a:t>
            </a:r>
            <a:r>
              <a:rPr lang="es-ES" dirty="0" smtClean="0"/>
              <a:t> </a:t>
            </a:r>
            <a:r>
              <a:rPr lang="es-ES" dirty="0" err="1" smtClean="0"/>
              <a:t>tipus</a:t>
            </a:r>
            <a:r>
              <a:rPr lang="es-ES" dirty="0" smtClean="0"/>
              <a:t> </a:t>
            </a:r>
            <a:r>
              <a:rPr lang="es-ES" dirty="0" err="1" smtClean="0"/>
              <a:t>d’element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resultat</a:t>
            </a:r>
            <a:r>
              <a:rPr lang="es-ES" dirty="0" smtClean="0"/>
              <a:t>. No </a:t>
            </a:r>
            <a:r>
              <a:rPr lang="es-ES" dirty="0" err="1" smtClean="0"/>
              <a:t>sempre</a:t>
            </a:r>
            <a:r>
              <a:rPr lang="es-ES" dirty="0" smtClean="0"/>
              <a:t> </a:t>
            </a:r>
            <a:r>
              <a:rPr lang="es-ES" dirty="0" err="1" smtClean="0"/>
              <a:t>s’han</a:t>
            </a:r>
            <a:r>
              <a:rPr lang="es-ES" dirty="0" smtClean="0"/>
              <a:t> de retornar </a:t>
            </a:r>
            <a:r>
              <a:rPr lang="es-ES" dirty="0" err="1" smtClean="0"/>
              <a:t>nodes</a:t>
            </a:r>
            <a:r>
              <a:rPr lang="es-ES" dirty="0" smtClean="0"/>
              <a:t> </a:t>
            </a:r>
            <a:r>
              <a:rPr lang="es-ES" dirty="0" err="1" smtClean="0"/>
              <a:t>finals</a:t>
            </a:r>
            <a:r>
              <a:rPr lang="es-ES" dirty="0" smtClean="0"/>
              <a:t>. Per </a:t>
            </a:r>
            <a:r>
              <a:rPr lang="es-ES" dirty="0" err="1" smtClean="0"/>
              <a:t>exemple</a:t>
            </a:r>
            <a:r>
              <a:rPr lang="es-ES" dirty="0" smtClean="0"/>
              <a:t>,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exemples</a:t>
            </a:r>
            <a:r>
              <a:rPr lang="es-ES" dirty="0" smtClean="0"/>
              <a:t> </a:t>
            </a:r>
            <a:r>
              <a:rPr lang="es-ES" dirty="0" err="1" smtClean="0"/>
              <a:t>anteriors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expressió</a:t>
            </a:r>
            <a:r>
              <a:rPr lang="es-ES" dirty="0" smtClean="0"/>
              <a:t> a avaluar </a:t>
            </a:r>
            <a:r>
              <a:rPr lang="es-ES" dirty="0" err="1" smtClean="0"/>
              <a:t>podríem</a:t>
            </a:r>
            <a:r>
              <a:rPr lang="es-ES" dirty="0" smtClean="0"/>
              <a:t> </a:t>
            </a:r>
            <a:r>
              <a:rPr lang="es-ES" dirty="0" err="1" smtClean="0"/>
              <a:t>haver</a:t>
            </a:r>
            <a:r>
              <a:rPr lang="es-ES" dirty="0" smtClean="0"/>
              <a:t> </a:t>
            </a:r>
            <a:r>
              <a:rPr lang="es-ES" dirty="0" err="1" smtClean="0"/>
              <a:t>tingut</a:t>
            </a:r>
            <a:r>
              <a:rPr lang="es-ES" dirty="0" smtClean="0"/>
              <a:t> “/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alumnes</a:t>
            </a:r>
            <a:r>
              <a:rPr lang="es-ES" dirty="0" smtClean="0"/>
              <a:t>”.</a:t>
            </a:r>
          </a:p>
          <a:p>
            <a:pPr lvl="1"/>
            <a:r>
              <a:rPr lang="es-ES" dirty="0" smtClean="0"/>
              <a:t>En </a:t>
            </a:r>
            <a:r>
              <a:rPr lang="es-ES" dirty="0" err="1" smtClean="0"/>
              <a:t>aquet</a:t>
            </a:r>
            <a:r>
              <a:rPr lang="es-ES" dirty="0" smtClean="0"/>
              <a:t> </a:t>
            </a:r>
            <a:r>
              <a:rPr lang="es-ES" dirty="0" err="1" smtClean="0"/>
              <a:t>últim</a:t>
            </a:r>
            <a:r>
              <a:rPr lang="es-ES" dirty="0" smtClean="0"/>
              <a:t> cas, el </a:t>
            </a:r>
            <a:r>
              <a:rPr lang="es-ES" dirty="0" err="1" smtClean="0"/>
              <a:t>resultat</a:t>
            </a:r>
            <a:r>
              <a:rPr lang="es-ES" dirty="0" smtClean="0"/>
              <a:t> no </a:t>
            </a:r>
            <a:r>
              <a:rPr lang="es-ES" dirty="0" err="1" smtClean="0"/>
              <a:t>és</a:t>
            </a:r>
            <a:r>
              <a:rPr lang="es-ES" dirty="0" smtClean="0"/>
              <a:t> un </a:t>
            </a:r>
            <a:r>
              <a:rPr lang="es-ES" dirty="0" err="1" smtClean="0"/>
              <a:t>element</a:t>
            </a:r>
            <a:r>
              <a:rPr lang="es-ES" dirty="0" smtClean="0"/>
              <a:t> simple </a:t>
            </a:r>
            <a:r>
              <a:rPr lang="es-ES" dirty="0" err="1" smtClean="0"/>
              <a:t>sinó</a:t>
            </a:r>
            <a:r>
              <a:rPr lang="es-ES" dirty="0" smtClean="0"/>
              <a:t> que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tot</a:t>
            </a:r>
            <a:r>
              <a:rPr lang="es-ES" dirty="0" smtClean="0"/>
              <a:t> un </a:t>
            </a:r>
            <a:r>
              <a:rPr lang="es-ES" dirty="0" err="1" smtClean="0"/>
              <a:t>subarbre</a:t>
            </a:r>
            <a:r>
              <a:rPr lang="es-ES" dirty="0" smtClean="0"/>
              <a:t> </a:t>
            </a:r>
            <a:r>
              <a:rPr lang="es-ES" dirty="0" err="1" smtClean="0"/>
              <a:t>d’elements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</a:t>
            </a:r>
          </a:p>
          <a:p>
            <a:pPr lvl="1"/>
            <a:r>
              <a:rPr lang="es-ES" dirty="0" smtClean="0"/>
              <a:t>Si se </a:t>
            </a:r>
            <a:r>
              <a:rPr lang="es-ES" dirty="0" err="1" smtClean="0"/>
              <a:t>sap</a:t>
            </a:r>
            <a:r>
              <a:rPr lang="es-ES" dirty="0" smtClean="0"/>
              <a:t> que una </a:t>
            </a:r>
            <a:r>
              <a:rPr lang="es-ES" dirty="0" err="1" smtClean="0"/>
              <a:t>expressió</a:t>
            </a:r>
            <a:r>
              <a:rPr lang="es-ES" dirty="0" smtClean="0"/>
              <a:t> </a:t>
            </a:r>
            <a:r>
              <a:rPr lang="es-ES" dirty="0" err="1" smtClean="0"/>
              <a:t>retornarà</a:t>
            </a:r>
            <a:r>
              <a:rPr lang="es-ES" dirty="0" smtClean="0"/>
              <a:t> diversos </a:t>
            </a:r>
            <a:r>
              <a:rPr lang="es-ES" dirty="0" err="1" smtClean="0"/>
              <a:t>resultats</a:t>
            </a:r>
            <a:r>
              <a:rPr lang="es-ES" dirty="0" smtClean="0"/>
              <a:t> </a:t>
            </a:r>
            <a:r>
              <a:rPr lang="es-ES" dirty="0" err="1" smtClean="0"/>
              <a:t>però</a:t>
            </a:r>
            <a:r>
              <a:rPr lang="es-ES" dirty="0" smtClean="0"/>
              <a:t> </a:t>
            </a:r>
            <a:r>
              <a:rPr lang="es-ES" dirty="0" err="1" smtClean="0"/>
              <a:t>només</a:t>
            </a:r>
            <a:r>
              <a:rPr lang="es-ES" dirty="0" smtClean="0"/>
              <a:t> </a:t>
            </a:r>
            <a:r>
              <a:rPr lang="es-ES" dirty="0" err="1" smtClean="0"/>
              <a:t>se’n</a:t>
            </a:r>
            <a:r>
              <a:rPr lang="es-ES" dirty="0" smtClean="0"/>
              <a:t> </a:t>
            </a:r>
            <a:r>
              <a:rPr lang="es-ES" dirty="0" err="1" smtClean="0"/>
              <a:t>vol</a:t>
            </a:r>
            <a:r>
              <a:rPr lang="es-ES" dirty="0" smtClean="0"/>
              <a:t> un </a:t>
            </a:r>
            <a:r>
              <a:rPr lang="es-ES" dirty="0" err="1" smtClean="0"/>
              <a:t>d’específic</a:t>
            </a:r>
            <a:r>
              <a:rPr lang="es-ES" dirty="0" smtClean="0"/>
              <a:t>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fer</a:t>
            </a:r>
            <a:r>
              <a:rPr lang="es-ES" dirty="0" smtClean="0"/>
              <a:t> servir la </a:t>
            </a:r>
            <a:r>
              <a:rPr lang="es-ES" dirty="0" err="1" smtClean="0"/>
              <a:t>següent</a:t>
            </a:r>
            <a:r>
              <a:rPr lang="es-ES" dirty="0" smtClean="0"/>
              <a:t> </a:t>
            </a:r>
            <a:r>
              <a:rPr lang="es-ES" dirty="0" err="1" smtClean="0"/>
              <a:t>expressió</a:t>
            </a:r>
            <a:r>
              <a:rPr lang="es-ES" dirty="0" smtClean="0"/>
              <a:t>: </a:t>
            </a:r>
            <a:r>
              <a:rPr lang="es-ES" sz="1800" i="1" dirty="0" smtClean="0"/>
              <a:t>“/</a:t>
            </a:r>
            <a:r>
              <a:rPr lang="es-ES" sz="1800" i="1" dirty="0" err="1" smtClean="0"/>
              <a:t>classe</a:t>
            </a:r>
            <a:r>
              <a:rPr lang="es-ES" sz="1800" i="1" dirty="0" smtClean="0"/>
              <a:t>/</a:t>
            </a:r>
            <a:r>
              <a:rPr lang="es-ES" sz="1800" i="1" dirty="0" err="1" smtClean="0"/>
              <a:t>alumnes</a:t>
            </a:r>
            <a:r>
              <a:rPr lang="es-ES" sz="1800" i="1" dirty="0" smtClean="0"/>
              <a:t>/</a:t>
            </a:r>
            <a:r>
              <a:rPr lang="es-ES" sz="1800" i="1" dirty="0" err="1" smtClean="0"/>
              <a:t>alumne</a:t>
            </a:r>
            <a:r>
              <a:rPr lang="es-ES" sz="1800" i="1" dirty="0" smtClean="0"/>
              <a:t>[1]”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357562"/>
            <a:ext cx="4941809" cy="312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També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utilitzar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tals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: “</a:t>
            </a:r>
            <a:r>
              <a:rPr lang="es-ES" dirty="0" smtClean="0"/>
              <a:t>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alumnes</a:t>
            </a:r>
            <a:r>
              <a:rPr lang="es-ES" dirty="0" smtClean="0"/>
              <a:t>/</a:t>
            </a:r>
            <a:r>
              <a:rPr lang="es-ES" dirty="0" err="1" smtClean="0"/>
              <a:t>alumne</a:t>
            </a:r>
            <a:r>
              <a:rPr lang="es-ES" dirty="0" smtClean="0"/>
              <a:t>[2]/</a:t>
            </a:r>
            <a:r>
              <a:rPr lang="es-ES" dirty="0" err="1" smtClean="0"/>
              <a:t>nom</a:t>
            </a:r>
            <a:r>
              <a:rPr lang="es-ES" dirty="0" smtClean="0"/>
              <a:t>” </a:t>
            </a:r>
          </a:p>
          <a:p>
            <a:pPr lvl="1"/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valors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atributs</a:t>
            </a:r>
            <a:r>
              <a:rPr lang="es-ES" dirty="0" smtClean="0"/>
              <a:t> es poden </a:t>
            </a:r>
            <a:r>
              <a:rPr lang="es-ES" dirty="0" err="1" smtClean="0"/>
              <a:t>aconseguir</a:t>
            </a:r>
            <a:r>
              <a:rPr lang="es-ES" dirty="0" smtClean="0"/>
              <a:t> </a:t>
            </a:r>
            <a:r>
              <a:rPr lang="es-ES" dirty="0" err="1" smtClean="0"/>
              <a:t>especificant</a:t>
            </a:r>
            <a:r>
              <a:rPr lang="es-ES" dirty="0" smtClean="0"/>
              <a:t> el </a:t>
            </a:r>
            <a:r>
              <a:rPr lang="es-ES" dirty="0" err="1" smtClean="0"/>
              <a:t>símbol</a:t>
            </a:r>
            <a:r>
              <a:rPr lang="es-ES" dirty="0" smtClean="0"/>
              <a:t> @ </a:t>
            </a:r>
            <a:r>
              <a:rPr lang="es-ES" dirty="0" err="1" smtClean="0"/>
              <a:t>davant</a:t>
            </a:r>
            <a:r>
              <a:rPr lang="es-ES" dirty="0" smtClean="0"/>
              <a:t> del </a:t>
            </a:r>
            <a:r>
              <a:rPr lang="es-ES" dirty="0" err="1" smtClean="0"/>
              <a:t>nom</a:t>
            </a:r>
            <a:r>
              <a:rPr lang="es-ES" dirty="0" smtClean="0"/>
              <a:t> un </a:t>
            </a:r>
            <a:r>
              <a:rPr lang="es-ES" dirty="0" err="1" smtClean="0"/>
              <a:t>cop</a:t>
            </a:r>
            <a:r>
              <a:rPr lang="es-ES" dirty="0" smtClean="0"/>
              <a:t> </a:t>
            </a:r>
            <a:r>
              <a:rPr lang="es-ES" dirty="0" err="1" smtClean="0"/>
              <a:t>s’hagi</a:t>
            </a:r>
            <a:r>
              <a:rPr lang="es-ES" dirty="0" smtClean="0"/>
              <a:t> </a:t>
            </a:r>
            <a:r>
              <a:rPr lang="es-ES" dirty="0" err="1" smtClean="0"/>
              <a:t>arribat</a:t>
            </a:r>
            <a:r>
              <a:rPr lang="es-ES" dirty="0" smtClean="0"/>
              <a:t> a </a:t>
            </a:r>
            <a:r>
              <a:rPr lang="es-ES" dirty="0" err="1" smtClean="0"/>
              <a:t>l’element</a:t>
            </a:r>
            <a:r>
              <a:rPr lang="es-ES" dirty="0" smtClean="0"/>
              <a:t> que el conté.</a:t>
            </a:r>
          </a:p>
          <a:p>
            <a:pPr lvl="1"/>
            <a:r>
              <a:rPr lang="es-ES" dirty="0" smtClean="0"/>
              <a:t>En </a:t>
            </a:r>
            <a:r>
              <a:rPr lang="es-ES" dirty="0" err="1" smtClean="0"/>
              <a:t>obtenir</a:t>
            </a:r>
            <a:r>
              <a:rPr lang="es-ES" dirty="0" smtClean="0"/>
              <a:t> un </a:t>
            </a:r>
            <a:r>
              <a:rPr lang="es-ES" dirty="0" err="1" smtClean="0"/>
              <a:t>atribut</a:t>
            </a:r>
            <a:r>
              <a:rPr lang="es-ES" dirty="0" smtClean="0"/>
              <a:t> no </a:t>
            </a:r>
            <a:r>
              <a:rPr lang="es-ES" dirty="0" err="1" smtClean="0"/>
              <a:t>tindrem</a:t>
            </a:r>
            <a:r>
              <a:rPr lang="es-ES" dirty="0" smtClean="0"/>
              <a:t> un </a:t>
            </a:r>
            <a:r>
              <a:rPr lang="es-ES" dirty="0" err="1" smtClean="0"/>
              <a:t>element</a:t>
            </a:r>
            <a:r>
              <a:rPr lang="es-ES" dirty="0" smtClean="0"/>
              <a:t> </a:t>
            </a:r>
            <a:r>
              <a:rPr lang="es-ES" dirty="0" err="1" smtClean="0"/>
              <a:t>sinó</a:t>
            </a:r>
            <a:r>
              <a:rPr lang="es-ES" dirty="0" smtClean="0"/>
              <a:t> </a:t>
            </a:r>
            <a:r>
              <a:rPr lang="es-ES" dirty="0" err="1" smtClean="0"/>
              <a:t>només</a:t>
            </a:r>
            <a:r>
              <a:rPr lang="es-ES" dirty="0" smtClean="0"/>
              <a:t> el </a:t>
            </a:r>
            <a:r>
              <a:rPr lang="es-ES" dirty="0" err="1" smtClean="0"/>
              <a:t>seu</a:t>
            </a:r>
            <a:r>
              <a:rPr lang="es-ES" dirty="0" smtClean="0"/>
              <a:t> valor.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. Exemple3: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professor</a:t>
            </a:r>
            <a:r>
              <a:rPr lang="es-ES" dirty="0" smtClean="0"/>
              <a:t>/@</a:t>
            </a:r>
            <a:r>
              <a:rPr lang="es-ES" dirty="0" err="1" smtClean="0"/>
              <a:t>especialitat</a:t>
            </a:r>
            <a:endParaRPr lang="es-E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58"/>
            <a:ext cx="5357850" cy="338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Per </a:t>
            </a:r>
            <a:r>
              <a:rPr lang="es-ES" dirty="0" err="1" smtClean="0"/>
              <a:t>obtenir</a:t>
            </a:r>
            <a:r>
              <a:rPr lang="es-ES" dirty="0" smtClean="0"/>
              <a:t> el </a:t>
            </a:r>
            <a:r>
              <a:rPr lang="es-ES" dirty="0" err="1" smtClean="0"/>
              <a:t>contingut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element</a:t>
            </a:r>
            <a:r>
              <a:rPr lang="es-ES" dirty="0" smtClean="0"/>
              <a:t>, </a:t>
            </a:r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definit</a:t>
            </a:r>
            <a:r>
              <a:rPr lang="es-ES" dirty="0" smtClean="0"/>
              <a:t> la </a:t>
            </a:r>
            <a:r>
              <a:rPr lang="es-ES" dirty="0" err="1" smtClean="0"/>
              <a:t>funció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().</a:t>
            </a:r>
          </a:p>
          <a:p>
            <a:pPr lvl="1"/>
            <a:r>
              <a:rPr lang="es-ES" dirty="0" smtClean="0"/>
              <a:t>Per </a:t>
            </a: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2">
              <a:buNone/>
            </a:pPr>
            <a:r>
              <a:rPr lang="es-ES" dirty="0" smtClean="0"/>
              <a:t> 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professor</a:t>
            </a:r>
            <a:r>
              <a:rPr lang="es-ES" dirty="0" smtClean="0"/>
              <a:t>/</a:t>
            </a:r>
            <a:r>
              <a:rPr lang="es-ES" dirty="0" err="1" smtClean="0"/>
              <a:t>nom</a:t>
            </a:r>
            <a:r>
              <a:rPr lang="es-ES" dirty="0" smtClean="0"/>
              <a:t>/</a:t>
            </a:r>
            <a:r>
              <a:rPr lang="es-ES" dirty="0" err="1" smtClean="0"/>
              <a:t>text</a:t>
            </a:r>
            <a:r>
              <a:rPr lang="es-ES" dirty="0" smtClean="0"/>
              <a:t>()</a:t>
            </a:r>
          </a:p>
          <a:p>
            <a:pPr lvl="2">
              <a:buNone/>
            </a:pPr>
            <a:r>
              <a:rPr lang="es-ES" dirty="0" smtClean="0"/>
              <a:t>	</a:t>
            </a:r>
            <a:r>
              <a:rPr lang="es-ES" dirty="0" smtClean="0"/>
              <a:t>	</a:t>
            </a:r>
            <a:r>
              <a:rPr lang="es-ES" dirty="0" smtClean="0">
                <a:sym typeface="Wingdings" pitchFamily="2" charset="2"/>
              </a:rPr>
              <a:t> retorna: “Marcel”.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*** </a:t>
            </a:r>
            <a:r>
              <a:rPr lang="es-ES" sz="1600" i="1" dirty="0" smtClean="0">
                <a:sym typeface="Wingdings" pitchFamily="2" charset="2"/>
              </a:rPr>
              <a:t>el </a:t>
            </a:r>
            <a:r>
              <a:rPr lang="es-ES" sz="1600" i="1" dirty="0" err="1" smtClean="0">
                <a:sym typeface="Wingdings" pitchFamily="2" charset="2"/>
              </a:rPr>
              <a:t>contingut</a:t>
            </a:r>
            <a:r>
              <a:rPr lang="es-ES" sz="1600" i="1" dirty="0" smtClean="0">
                <a:sym typeface="Wingdings" pitchFamily="2" charset="2"/>
              </a:rPr>
              <a:t> del </a:t>
            </a:r>
            <a:r>
              <a:rPr lang="es-ES" sz="1600" i="1" dirty="0" err="1" smtClean="0">
                <a:sym typeface="Wingdings" pitchFamily="2" charset="2"/>
              </a:rPr>
              <a:t>node</a:t>
            </a:r>
            <a:r>
              <a:rPr lang="es-ES" sz="1600" i="1" dirty="0" smtClean="0">
                <a:sym typeface="Wingdings" pitchFamily="2" charset="2"/>
              </a:rPr>
              <a:t> </a:t>
            </a:r>
            <a:r>
              <a:rPr lang="es-ES" sz="1600" i="1" dirty="0" err="1" smtClean="0">
                <a:sym typeface="Wingdings" pitchFamily="2" charset="2"/>
              </a:rPr>
              <a:t>sense</a:t>
            </a:r>
            <a:r>
              <a:rPr lang="es-ES" sz="1600" i="1" dirty="0" smtClean="0">
                <a:sym typeface="Wingdings" pitchFamily="2" charset="2"/>
              </a:rPr>
              <a:t> les etiquetes</a:t>
            </a:r>
            <a:r>
              <a:rPr lang="es-ES" dirty="0" smtClean="0">
                <a:sym typeface="Wingdings" pitchFamily="2" charset="2"/>
              </a:rPr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COMODINS:</a:t>
            </a:r>
          </a:p>
          <a:p>
            <a:pPr lvl="2">
              <a:buNone/>
            </a:pPr>
            <a:r>
              <a:rPr lang="es-ES" dirty="0" smtClean="0"/>
              <a:t>1. </a:t>
            </a:r>
            <a:r>
              <a:rPr lang="es-ES" dirty="0" err="1" smtClean="0"/>
              <a:t>Asterisc</a:t>
            </a:r>
            <a:r>
              <a:rPr lang="es-ES" dirty="0" smtClean="0"/>
              <a:t> (*): </a:t>
            </a:r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determinat</a:t>
            </a:r>
            <a:r>
              <a:rPr lang="es-ES" dirty="0" smtClean="0"/>
              <a:t> </a:t>
            </a:r>
            <a:r>
              <a:rPr lang="es-ES" dirty="0" err="1" smtClean="0"/>
              <a:t>nivell</a:t>
            </a:r>
            <a:r>
              <a:rPr lang="es-ES" dirty="0" smtClean="0"/>
              <a:t>. Per </a:t>
            </a: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professor</a:t>
            </a:r>
            <a:r>
              <a:rPr lang="es-ES" dirty="0" smtClean="0"/>
              <a:t>/*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</a:t>
            </a:r>
            <a:r>
              <a:rPr lang="es-ES" dirty="0" smtClean="0">
                <a:sym typeface="Wingdings" pitchFamily="2" charset="2"/>
              </a:rPr>
              <a:t> retorna: per </a:t>
            </a:r>
            <a:r>
              <a:rPr lang="es-ES" dirty="0" err="1" smtClean="0">
                <a:sym typeface="Wingdings" pitchFamily="2" charset="2"/>
              </a:rPr>
              <a:t>separat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els</a:t>
            </a:r>
            <a:r>
              <a:rPr lang="es-ES" dirty="0" smtClean="0">
                <a:sym typeface="Wingdings" pitchFamily="2" charset="2"/>
              </a:rPr>
              <a:t> dos </a:t>
            </a:r>
            <a:r>
              <a:rPr lang="es-ES" dirty="0" err="1" smtClean="0">
                <a:sym typeface="Wingdings" pitchFamily="2" charset="2"/>
              </a:rPr>
              <a:t>nodes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fills</a:t>
            </a:r>
            <a:r>
              <a:rPr lang="es-ES" dirty="0" smtClean="0">
                <a:sym typeface="Wingdings" pitchFamily="2" charset="2"/>
              </a:rPr>
              <a:t> de 	&lt;</a:t>
            </a:r>
            <a:r>
              <a:rPr lang="es-ES" dirty="0" err="1" smtClean="0">
                <a:sym typeface="Wingdings" pitchFamily="2" charset="2"/>
              </a:rPr>
              <a:t>professor</a:t>
            </a:r>
            <a:r>
              <a:rPr lang="es-ES" dirty="0" smtClean="0">
                <a:sym typeface="Wingdings" pitchFamily="2" charset="2"/>
              </a:rPr>
              <a:t>&gt; (&lt;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 i &lt;</a:t>
            </a:r>
            <a:r>
              <a:rPr lang="es-ES" dirty="0" err="1" smtClean="0">
                <a:sym typeface="Wingdings" pitchFamily="2" charset="2"/>
              </a:rPr>
              <a:t>cognom</a:t>
            </a:r>
            <a:r>
              <a:rPr lang="es-ES" dirty="0" smtClean="0">
                <a:sym typeface="Wingdings" pitchFamily="2" charset="2"/>
              </a:rPr>
              <a:t>&gt;)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&gt;Marcel&lt;/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&lt;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&gt;Puig&lt;/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2. Les dobles barres (//): </a:t>
            </a:r>
            <a:r>
              <a:rPr lang="es-ES" dirty="0" err="1" smtClean="0">
                <a:sym typeface="Wingdings" pitchFamily="2" charset="2"/>
              </a:rPr>
              <a:t>obtenir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tots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els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elements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smtClean="0">
                <a:sym typeface="Wingdings" pitchFamily="2" charset="2"/>
              </a:rPr>
              <a:t>X  del </a:t>
            </a:r>
            <a:r>
              <a:rPr lang="es-ES" dirty="0" err="1" smtClean="0">
                <a:sym typeface="Wingdings" pitchFamily="2" charset="2"/>
              </a:rPr>
              <a:t>fitxe</a:t>
            </a:r>
            <a:r>
              <a:rPr lang="es-ES" dirty="0" smtClean="0">
                <a:sym typeface="Wingdings" pitchFamily="2" charset="2"/>
              </a:rPr>
              <a:t> r </a:t>
            </a:r>
            <a:r>
              <a:rPr lang="es-ES" dirty="0" err="1" smtClean="0">
                <a:sym typeface="Wingdings" pitchFamily="2" charset="2"/>
              </a:rPr>
              <a:t>independentment</a:t>
            </a:r>
            <a:r>
              <a:rPr lang="es-ES" dirty="0" smtClean="0">
                <a:sym typeface="Wingdings" pitchFamily="2" charset="2"/>
              </a:rPr>
              <a:t> del </a:t>
            </a:r>
            <a:r>
              <a:rPr lang="es-ES" dirty="0" err="1" smtClean="0">
                <a:sym typeface="Wingdings" pitchFamily="2" charset="2"/>
              </a:rPr>
              <a:t>lloc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on</a:t>
            </a:r>
            <a:r>
              <a:rPr lang="es-ES" dirty="0" smtClean="0">
                <a:sym typeface="Wingdings" pitchFamily="2" charset="2"/>
              </a:rPr>
              <a:t> es </a:t>
            </a:r>
            <a:r>
              <a:rPr lang="es-ES" dirty="0" err="1" smtClean="0">
                <a:sym typeface="Wingdings" pitchFamily="2" charset="2"/>
              </a:rPr>
              <a:t>trobin</a:t>
            </a:r>
            <a:r>
              <a:rPr lang="es-ES" dirty="0" smtClean="0">
                <a:sym typeface="Wingdings" pitchFamily="2" charset="2"/>
              </a:rPr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COMODINS: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2. Les dobles barres (//): </a:t>
            </a:r>
            <a:r>
              <a:rPr lang="es-ES" dirty="0" err="1" smtClean="0">
                <a:sym typeface="Wingdings" pitchFamily="2" charset="2"/>
              </a:rPr>
              <a:t>obtenir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tots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els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elements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smtClean="0">
                <a:sym typeface="Wingdings" pitchFamily="2" charset="2"/>
              </a:rPr>
              <a:t>X  del </a:t>
            </a:r>
            <a:r>
              <a:rPr lang="es-ES" dirty="0" err="1" smtClean="0">
                <a:sym typeface="Wingdings" pitchFamily="2" charset="2"/>
              </a:rPr>
              <a:t>fitxe</a:t>
            </a:r>
            <a:r>
              <a:rPr lang="es-ES" dirty="0" smtClean="0">
                <a:sym typeface="Wingdings" pitchFamily="2" charset="2"/>
              </a:rPr>
              <a:t> r </a:t>
            </a:r>
            <a:r>
              <a:rPr lang="es-ES" dirty="0" err="1" smtClean="0">
                <a:sym typeface="Wingdings" pitchFamily="2" charset="2"/>
              </a:rPr>
              <a:t>independentment</a:t>
            </a:r>
            <a:r>
              <a:rPr lang="es-ES" dirty="0" smtClean="0">
                <a:sym typeface="Wingdings" pitchFamily="2" charset="2"/>
              </a:rPr>
              <a:t> del </a:t>
            </a:r>
            <a:r>
              <a:rPr lang="es-ES" dirty="0" err="1" smtClean="0">
                <a:sym typeface="Wingdings" pitchFamily="2" charset="2"/>
              </a:rPr>
              <a:t>lloc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on</a:t>
            </a:r>
            <a:r>
              <a:rPr lang="es-ES" dirty="0" smtClean="0">
                <a:sym typeface="Wingdings" pitchFamily="2" charset="2"/>
              </a:rPr>
              <a:t> es </a:t>
            </a:r>
            <a:r>
              <a:rPr lang="es-ES" dirty="0" err="1" smtClean="0">
                <a:sym typeface="Wingdings" pitchFamily="2" charset="2"/>
              </a:rPr>
              <a:t>trobin</a:t>
            </a:r>
            <a:r>
              <a:rPr lang="es-ES" dirty="0" smtClean="0">
                <a:sym typeface="Wingdings" pitchFamily="2" charset="2"/>
              </a:rPr>
              <a:t>.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Per </a:t>
            </a:r>
            <a:r>
              <a:rPr lang="es-ES" dirty="0" err="1" smtClean="0">
                <a:sym typeface="Wingdings" pitchFamily="2" charset="2"/>
              </a:rPr>
              <a:t>exemple</a:t>
            </a:r>
            <a:r>
              <a:rPr lang="es-ES" dirty="0" smtClean="0">
                <a:sym typeface="Wingdings" pitchFamily="2" charset="2"/>
              </a:rPr>
              <a:t>: //</a:t>
            </a:r>
            <a:r>
              <a:rPr lang="es-ES" dirty="0" err="1" smtClean="0">
                <a:sym typeface="Wingdings" pitchFamily="2" charset="2"/>
              </a:rPr>
              <a:t>nom</a:t>
            </a:r>
            <a:endParaRPr lang="es-ES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 retorna: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	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&gt;Marcel&lt;/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	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</a:t>
            </a:r>
            <a:r>
              <a:rPr lang="es-ES" dirty="0" err="1" smtClean="0">
                <a:sym typeface="Wingdings" pitchFamily="2" charset="2"/>
              </a:rPr>
              <a:t>Frederic</a:t>
            </a:r>
            <a:r>
              <a:rPr lang="es-ES" dirty="0" smtClean="0">
                <a:sym typeface="Wingdings" pitchFamily="2" charset="2"/>
              </a:rPr>
              <a:t>&lt;/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	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&gt;Filomeno&lt;/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2">
              <a:buNone/>
            </a:pPr>
            <a:endParaRPr lang="es-ES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s-ES" dirty="0" smtClean="0">
                <a:sym typeface="Wingdings" pitchFamily="2" charset="2"/>
              </a:rPr>
              <a:t>****Qué </a:t>
            </a:r>
            <a:r>
              <a:rPr lang="es-ES" dirty="0" err="1" smtClean="0">
                <a:sym typeface="Wingdings" pitchFamily="2" charset="2"/>
              </a:rPr>
              <a:t>donarà</a:t>
            </a:r>
            <a:r>
              <a:rPr lang="es-ES" dirty="0" smtClean="0">
                <a:sym typeface="Wingdings" pitchFamily="2" charset="2"/>
              </a:rPr>
              <a:t> la </a:t>
            </a:r>
            <a:r>
              <a:rPr lang="es-ES" dirty="0" err="1" smtClean="0">
                <a:sym typeface="Wingdings" pitchFamily="2" charset="2"/>
              </a:rPr>
              <a:t>següent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expressió</a:t>
            </a:r>
            <a:r>
              <a:rPr lang="es-ES" dirty="0" smtClean="0">
                <a:sym typeface="Wingdings" pitchFamily="2" charset="2"/>
              </a:rPr>
              <a:t>? 			/</a:t>
            </a:r>
            <a:r>
              <a:rPr lang="es-ES" dirty="0" err="1" smtClean="0">
                <a:sym typeface="Wingdings" pitchFamily="2" charset="2"/>
              </a:rPr>
              <a:t>classe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alumnes</a:t>
            </a:r>
            <a:r>
              <a:rPr lang="es-ES" dirty="0" smtClean="0">
                <a:sym typeface="Wingdings" pitchFamily="2" charset="2"/>
              </a:rPr>
              <a:t>//</a:t>
            </a:r>
            <a:r>
              <a:rPr lang="es-ES" dirty="0" err="1" smtClean="0">
                <a:sym typeface="Wingdings" pitchFamily="2" charset="2"/>
              </a:rPr>
              <a:t>nom</a:t>
            </a:r>
            <a:endParaRPr lang="es-ES" dirty="0" smtClean="0">
              <a:sym typeface="Wingdings" pitchFamily="2" charset="2"/>
            </a:endParaRPr>
          </a:p>
          <a:p>
            <a:pPr lvl="2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COMODINS:</a:t>
            </a:r>
          </a:p>
          <a:p>
            <a:pPr lvl="2">
              <a:buNone/>
            </a:pPr>
            <a:r>
              <a:rPr lang="es-ES" dirty="0" smtClean="0"/>
              <a:t>Per </a:t>
            </a:r>
            <a:r>
              <a:rPr lang="es-ES" dirty="0" err="1" smtClean="0"/>
              <a:t>raons</a:t>
            </a:r>
            <a:r>
              <a:rPr lang="es-ES" dirty="0" smtClean="0"/>
              <a:t> </a:t>
            </a:r>
            <a:r>
              <a:rPr lang="es-ES" dirty="0" err="1" smtClean="0"/>
              <a:t>d’eficiència</a:t>
            </a:r>
            <a:r>
              <a:rPr lang="es-ES" dirty="0" smtClean="0"/>
              <a:t> no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gaire</a:t>
            </a:r>
            <a:r>
              <a:rPr lang="es-ES" dirty="0" smtClean="0"/>
              <a:t> </a:t>
            </a:r>
            <a:r>
              <a:rPr lang="es-ES" dirty="0" err="1" smtClean="0"/>
              <a:t>recomanable</a:t>
            </a:r>
            <a:r>
              <a:rPr lang="es-ES" dirty="0" smtClean="0"/>
              <a:t> abusar del </a:t>
            </a:r>
            <a:r>
              <a:rPr lang="es-ES" dirty="0" err="1" smtClean="0"/>
              <a:t>comodí</a:t>
            </a:r>
            <a:r>
              <a:rPr lang="es-ES" dirty="0" smtClean="0"/>
              <a:t> //. Les </a:t>
            </a:r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comodí</a:t>
            </a:r>
            <a:r>
              <a:rPr lang="es-ES" dirty="0" smtClean="0"/>
              <a:t> </a:t>
            </a:r>
            <a:r>
              <a:rPr lang="es-ES" dirty="0" err="1" smtClean="0"/>
              <a:t>requeriran</a:t>
            </a:r>
            <a:r>
              <a:rPr lang="es-ES" dirty="0" smtClean="0"/>
              <a:t> </a:t>
            </a:r>
            <a:r>
              <a:rPr lang="es-ES" dirty="0" err="1" smtClean="0"/>
              <a:t>molts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càlculs</a:t>
            </a:r>
            <a:r>
              <a:rPr lang="es-ES" dirty="0" smtClean="0"/>
              <a:t> per ser </a:t>
            </a:r>
            <a:r>
              <a:rPr lang="es-ES" dirty="0" err="1" smtClean="0"/>
              <a:t>avaluades</a:t>
            </a:r>
            <a:r>
              <a:rPr lang="es-ES" dirty="0" smtClean="0"/>
              <a:t>, i per </a:t>
            </a:r>
            <a:r>
              <a:rPr lang="es-ES" dirty="0" err="1" smtClean="0"/>
              <a:t>tant</a:t>
            </a:r>
            <a:r>
              <a:rPr lang="es-ES" dirty="0" smtClean="0"/>
              <a:t> les </a:t>
            </a:r>
            <a:r>
              <a:rPr lang="es-ES" dirty="0" err="1" smtClean="0"/>
              <a:t>expressions</a:t>
            </a:r>
            <a:r>
              <a:rPr lang="es-ES" dirty="0" smtClean="0"/>
              <a:t> </a:t>
            </a:r>
            <a:r>
              <a:rPr lang="es-ES" dirty="0" err="1" smtClean="0"/>
              <a:t>trigaràn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a donar </a:t>
            </a:r>
            <a:r>
              <a:rPr lang="es-ES" dirty="0" err="1" smtClean="0"/>
              <a:t>resultats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CONDICIONS:</a:t>
            </a:r>
          </a:p>
          <a:p>
            <a:pPr lvl="2"/>
            <a:r>
              <a:rPr lang="es-ES" dirty="0" smtClean="0"/>
              <a:t>A </a:t>
            </a:r>
            <a:r>
              <a:rPr lang="es-ES" dirty="0" err="1" smtClean="0"/>
              <a:t>qualsevol</a:t>
            </a:r>
            <a:r>
              <a:rPr lang="es-ES" dirty="0" smtClean="0"/>
              <a:t> </a:t>
            </a:r>
            <a:r>
              <a:rPr lang="es-ES" dirty="0" err="1" smtClean="0"/>
              <a:t>expressió</a:t>
            </a:r>
            <a:r>
              <a:rPr lang="es-ES" dirty="0" smtClean="0"/>
              <a:t> </a:t>
            </a:r>
            <a:r>
              <a:rPr lang="es-ES" dirty="0" err="1" smtClean="0"/>
              <a:t>Xpath</a:t>
            </a:r>
            <a:r>
              <a:rPr lang="es-ES" dirty="0" smtClean="0"/>
              <a:t> se </a:t>
            </a:r>
            <a:r>
              <a:rPr lang="es-ES" dirty="0" err="1" smtClean="0"/>
              <a:t>li</a:t>
            </a:r>
            <a:r>
              <a:rPr lang="es-ES" dirty="0" smtClean="0"/>
              <a:t> poden </a:t>
            </a:r>
            <a:r>
              <a:rPr lang="es-ES" dirty="0" err="1" smtClean="0"/>
              <a:t>afegir</a:t>
            </a:r>
            <a:r>
              <a:rPr lang="es-ES" dirty="0" smtClean="0"/>
              <a:t> </a:t>
            </a:r>
            <a:r>
              <a:rPr lang="es-ES" dirty="0" err="1" smtClean="0"/>
              <a:t>condicions</a:t>
            </a:r>
            <a:r>
              <a:rPr lang="es-ES" dirty="0" smtClean="0"/>
              <a:t> per </a:t>
            </a:r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només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nodes</a:t>
            </a:r>
            <a:r>
              <a:rPr lang="es-ES" dirty="0" smtClean="0"/>
              <a:t> que </a:t>
            </a:r>
            <a:r>
              <a:rPr lang="es-ES" dirty="0" err="1" smtClean="0"/>
              <a:t>compleixin</a:t>
            </a:r>
            <a:r>
              <a:rPr lang="es-ES" dirty="0" smtClean="0"/>
              <a:t> la </a:t>
            </a:r>
            <a:r>
              <a:rPr lang="es-ES" dirty="0" err="1" smtClean="0"/>
              <a:t>condició</a:t>
            </a:r>
            <a:r>
              <a:rPr lang="es-ES" dirty="0" smtClean="0"/>
              <a:t> especificada.</a:t>
            </a:r>
          </a:p>
          <a:p>
            <a:pPr lvl="2"/>
            <a:r>
              <a:rPr lang="es-ES" dirty="0" smtClean="0"/>
              <a:t>Per </a:t>
            </a:r>
            <a:r>
              <a:rPr lang="es-ES" dirty="0" err="1" smtClean="0"/>
              <a:t>exemple</a:t>
            </a:r>
            <a:r>
              <a:rPr lang="es-ES" dirty="0" smtClean="0"/>
              <a:t>:   </a:t>
            </a:r>
            <a:r>
              <a:rPr lang="es-ES" i="1" dirty="0" smtClean="0"/>
              <a:t>“/</a:t>
            </a:r>
            <a:r>
              <a:rPr lang="es-ES" i="1" dirty="0" err="1" smtClean="0"/>
              <a:t>classe</a:t>
            </a:r>
            <a:r>
              <a:rPr lang="es-ES" i="1" dirty="0" smtClean="0"/>
              <a:t>/</a:t>
            </a:r>
            <a:r>
              <a:rPr lang="es-ES" i="1" dirty="0" err="1" smtClean="0"/>
              <a:t>professor</a:t>
            </a:r>
            <a:r>
              <a:rPr lang="es-ES" i="1" dirty="0" smtClean="0"/>
              <a:t>[</a:t>
            </a:r>
            <a:r>
              <a:rPr lang="es-ES" i="1" dirty="0" err="1" smtClean="0"/>
              <a:t>nom</a:t>
            </a:r>
            <a:r>
              <a:rPr lang="es-ES" i="1" dirty="0" smtClean="0"/>
              <a:t>]”</a:t>
            </a:r>
          </a:p>
          <a:p>
            <a:pPr lvl="3">
              <a:buFont typeface="Wingdings"/>
              <a:buChar char="à"/>
            </a:pPr>
            <a:r>
              <a:rPr lang="es-ES" dirty="0" err="1" smtClean="0">
                <a:sym typeface="Wingdings" pitchFamily="2" charset="2"/>
              </a:rPr>
              <a:t>Aquesta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expressió</a:t>
            </a:r>
            <a:r>
              <a:rPr lang="es-ES" dirty="0" smtClean="0">
                <a:sym typeface="Wingdings" pitchFamily="2" charset="2"/>
              </a:rPr>
              <a:t> selecciona </a:t>
            </a:r>
            <a:r>
              <a:rPr lang="es-ES" dirty="0" err="1" smtClean="0">
                <a:sym typeface="Wingdings" pitchFamily="2" charset="2"/>
              </a:rPr>
              <a:t>només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els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professors</a:t>
            </a:r>
            <a:r>
              <a:rPr lang="es-ES" dirty="0" smtClean="0">
                <a:sym typeface="Wingdings" pitchFamily="2" charset="2"/>
              </a:rPr>
              <a:t> que </a:t>
            </a:r>
            <a:r>
              <a:rPr lang="es-ES" dirty="0" err="1" smtClean="0">
                <a:sym typeface="Wingdings" pitchFamily="2" charset="2"/>
              </a:rPr>
              <a:t>tinguin</a:t>
            </a:r>
            <a:r>
              <a:rPr lang="es-ES" dirty="0" smtClean="0">
                <a:sym typeface="Wingdings" pitchFamily="2" charset="2"/>
              </a:rPr>
              <a:t> un </a:t>
            </a:r>
            <a:r>
              <a:rPr lang="es-ES" dirty="0" err="1" smtClean="0">
                <a:sym typeface="Wingdings" pitchFamily="2" charset="2"/>
              </a:rPr>
              <a:t>element</a:t>
            </a:r>
            <a:r>
              <a:rPr lang="es-ES" dirty="0" smtClean="0">
                <a:sym typeface="Wingdings" pitchFamily="2" charset="2"/>
              </a:rPr>
              <a:t> 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 </a:t>
            </a:r>
            <a:r>
              <a:rPr lang="es-ES" dirty="0" err="1" smtClean="0">
                <a:sym typeface="Wingdings" pitchFamily="2" charset="2"/>
              </a:rPr>
              <a:t>com</a:t>
            </a:r>
            <a:r>
              <a:rPr lang="es-ES" dirty="0" smtClean="0">
                <a:sym typeface="Wingdings" pitchFamily="2" charset="2"/>
              </a:rPr>
              <a:t> a </a:t>
            </a:r>
            <a:r>
              <a:rPr lang="es-ES" dirty="0" err="1" smtClean="0">
                <a:sym typeface="Wingdings" pitchFamily="2" charset="2"/>
              </a:rPr>
              <a:t>fill</a:t>
            </a:r>
            <a:r>
              <a:rPr lang="es-ES" dirty="0" smtClean="0">
                <a:sym typeface="Wingdings" pitchFamily="2" charset="2"/>
              </a:rPr>
              <a:t> de &lt;</a:t>
            </a:r>
            <a:r>
              <a:rPr lang="es-ES" dirty="0" err="1" smtClean="0">
                <a:sym typeface="Wingdings" pitchFamily="2" charset="2"/>
              </a:rPr>
              <a:t>professor</a:t>
            </a:r>
            <a:r>
              <a:rPr lang="es-ES" dirty="0" smtClean="0">
                <a:sym typeface="Wingdings" pitchFamily="2" charset="2"/>
              </a:rPr>
              <a:t>&gt;. 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smtClean="0">
                <a:sym typeface="Wingdings" pitchFamily="2" charset="2"/>
              </a:rPr>
              <a:t>  </a:t>
            </a:r>
            <a:r>
              <a:rPr lang="es-ES" dirty="0" err="1" smtClean="0">
                <a:sym typeface="Wingdings" pitchFamily="2" charset="2"/>
              </a:rPr>
              <a:t>Resultat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aplicat</a:t>
            </a:r>
            <a:r>
              <a:rPr lang="es-ES" dirty="0" smtClean="0">
                <a:sym typeface="Wingdings" pitchFamily="2" charset="2"/>
              </a:rPr>
              <a:t> a </a:t>
            </a:r>
            <a:r>
              <a:rPr lang="es-ES" dirty="0" err="1" smtClean="0">
                <a:sym typeface="Wingdings" pitchFamily="2" charset="2"/>
              </a:rPr>
              <a:t>exemples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anteriors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lvl="4">
              <a:buNone/>
            </a:pPr>
            <a:r>
              <a:rPr lang="es-ES" dirty="0" smtClean="0">
                <a:sym typeface="Wingdings" pitchFamily="2" charset="2"/>
              </a:rPr>
              <a:t>&lt;</a:t>
            </a:r>
            <a:r>
              <a:rPr lang="es-ES" dirty="0" err="1" smtClean="0">
                <a:sym typeface="Wingdings" pitchFamily="2" charset="2"/>
              </a:rPr>
              <a:t>professor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especialitat</a:t>
            </a:r>
            <a:r>
              <a:rPr lang="es-ES" dirty="0" smtClean="0">
                <a:sym typeface="Wingdings" pitchFamily="2" charset="2"/>
              </a:rPr>
              <a:t>=“507”&gt;</a:t>
            </a:r>
          </a:p>
          <a:p>
            <a:pPr lvl="4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	&lt;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&gt;Marcel&lt;/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4">
              <a:buNone/>
            </a:pPr>
            <a:r>
              <a:rPr lang="es-ES" dirty="0" smtClean="0">
                <a:sym typeface="Wingdings" pitchFamily="2" charset="2"/>
              </a:rPr>
              <a:t>		</a:t>
            </a:r>
            <a:r>
              <a:rPr lang="es-ES" dirty="0" smtClean="0">
                <a:sym typeface="Wingdings" pitchFamily="2" charset="2"/>
              </a:rPr>
              <a:t>&lt;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&gt;Puig&lt;/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4">
              <a:buNone/>
            </a:pPr>
            <a:r>
              <a:rPr lang="es-ES" dirty="0" smtClean="0">
                <a:sym typeface="Wingdings" pitchFamily="2" charset="2"/>
              </a:rPr>
              <a:t>&lt;/</a:t>
            </a:r>
            <a:r>
              <a:rPr lang="es-ES" dirty="0" err="1" smtClean="0">
                <a:sym typeface="Wingdings" pitchFamily="2" charset="2"/>
              </a:rPr>
              <a:t>professor</a:t>
            </a:r>
            <a:r>
              <a:rPr lang="es-ES" dirty="0" smtClean="0">
                <a:sym typeface="Wingdings" pitchFamily="2" charset="2"/>
              </a:rPr>
              <a:t>&gt;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Tecnologíes</a:t>
            </a:r>
            <a:r>
              <a:rPr lang="es-ES" dirty="0" smtClean="0"/>
              <a:t> de </a:t>
            </a:r>
            <a:r>
              <a:rPr lang="es-ES" dirty="0" err="1" smtClean="0"/>
              <a:t>transformació</a:t>
            </a:r>
            <a:r>
              <a:rPr lang="es-ES" dirty="0" smtClean="0"/>
              <a:t> de </a:t>
            </a:r>
            <a:r>
              <a:rPr lang="es-ES" dirty="0" err="1" smtClean="0"/>
              <a:t>l’XML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XLST</a:t>
            </a:r>
          </a:p>
          <a:p>
            <a:pPr lvl="2"/>
            <a:r>
              <a:rPr lang="es-ES" dirty="0" smtClean="0"/>
              <a:t>Un </a:t>
            </a:r>
            <a:r>
              <a:rPr lang="es-ES" dirty="0" err="1" smtClean="0"/>
              <a:t>llenguatge</a:t>
            </a:r>
            <a:r>
              <a:rPr lang="es-ES" dirty="0" smtClean="0"/>
              <a:t> per transformar </a:t>
            </a:r>
            <a:r>
              <a:rPr lang="es-ES" dirty="0" err="1" smtClean="0"/>
              <a:t>documents</a:t>
            </a:r>
            <a:r>
              <a:rPr lang="es-ES" dirty="0" smtClean="0"/>
              <a:t> XML</a:t>
            </a:r>
          </a:p>
          <a:p>
            <a:pPr lvl="1"/>
            <a:r>
              <a:rPr lang="es-ES" dirty="0" smtClean="0"/>
              <a:t>XLS-FO</a:t>
            </a:r>
          </a:p>
          <a:p>
            <a:pPr lvl="2"/>
            <a:r>
              <a:rPr lang="es-ES" dirty="0" err="1" smtClean="0"/>
              <a:t>Defineix</a:t>
            </a:r>
            <a:r>
              <a:rPr lang="es-ES" dirty="0" smtClean="0"/>
              <a:t> el </a:t>
            </a:r>
            <a:r>
              <a:rPr lang="es-ES" dirty="0" err="1" smtClean="0"/>
              <a:t>format</a:t>
            </a:r>
            <a:r>
              <a:rPr lang="es-ES" dirty="0" smtClean="0"/>
              <a:t> que </a:t>
            </a:r>
            <a:r>
              <a:rPr lang="es-ES" dirty="0" err="1" smtClean="0"/>
              <a:t>s’ha</a:t>
            </a:r>
            <a:r>
              <a:rPr lang="es-ES" dirty="0" smtClean="0"/>
              <a:t> </a:t>
            </a:r>
            <a:r>
              <a:rPr lang="es-ES" dirty="0" err="1" smtClean="0"/>
              <a:t>d’aplicar</a:t>
            </a:r>
            <a:r>
              <a:rPr lang="es-ES" dirty="0" smtClean="0"/>
              <a:t> a un </a:t>
            </a:r>
            <a:r>
              <a:rPr lang="es-ES" dirty="0" err="1" smtClean="0"/>
              <a:t>document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Xpath</a:t>
            </a:r>
            <a:r>
              <a:rPr lang="es-ES" dirty="0" smtClean="0"/>
              <a:t> (XML </a:t>
            </a:r>
            <a:r>
              <a:rPr lang="es-ES" dirty="0" err="1" smtClean="0"/>
              <a:t>Path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  <a:p>
            <a:pPr lvl="2"/>
            <a:r>
              <a:rPr lang="es-ES" dirty="0" err="1" smtClean="0"/>
              <a:t>Llenguatge</a:t>
            </a:r>
            <a:r>
              <a:rPr lang="es-ES" dirty="0" smtClean="0"/>
              <a:t> que </a:t>
            </a:r>
            <a:r>
              <a:rPr lang="es-ES" dirty="0" err="1" smtClean="0"/>
              <a:t>permet</a:t>
            </a:r>
            <a:r>
              <a:rPr lang="es-ES" dirty="0" smtClean="0"/>
              <a:t> </a:t>
            </a:r>
            <a:r>
              <a:rPr lang="es-ES" dirty="0" err="1" smtClean="0"/>
              <a:t>l’accés</a:t>
            </a:r>
            <a:r>
              <a:rPr lang="es-ES" dirty="0" smtClean="0"/>
              <a:t> a diversos </a:t>
            </a:r>
            <a:r>
              <a:rPr lang="es-ES" dirty="0" err="1" smtClean="0"/>
              <a:t>components</a:t>
            </a:r>
            <a:r>
              <a:rPr lang="es-ES" dirty="0" smtClean="0"/>
              <a:t> de un </a:t>
            </a:r>
            <a:r>
              <a:rPr lang="es-ES" dirty="0" err="1" smtClean="0"/>
              <a:t>document</a:t>
            </a:r>
            <a:r>
              <a:rPr lang="es-ES" dirty="0" smtClean="0"/>
              <a:t> XML. 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Transformació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CONDICIONS. </a:t>
            </a: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Seleccionar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professors</a:t>
            </a:r>
            <a:r>
              <a:rPr lang="es-ES" dirty="0" smtClean="0"/>
              <a:t> que es </a:t>
            </a:r>
            <a:r>
              <a:rPr lang="es-ES" dirty="0" err="1" smtClean="0"/>
              <a:t>diguin</a:t>
            </a:r>
            <a:r>
              <a:rPr lang="es-ES" dirty="0" smtClean="0"/>
              <a:t> “Marcel”: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professor</a:t>
            </a:r>
            <a:r>
              <a:rPr lang="es-ES" dirty="0" smtClean="0"/>
              <a:t>[</a:t>
            </a:r>
            <a:r>
              <a:rPr lang="es-ES" dirty="0" err="1" smtClean="0"/>
              <a:t>nom</a:t>
            </a:r>
            <a:r>
              <a:rPr lang="es-ES" dirty="0" smtClean="0"/>
              <a:t>=“Marcel”]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smtClean="0"/>
              <a:t>Seleccionar el </a:t>
            </a:r>
            <a:r>
              <a:rPr lang="es-ES" dirty="0" err="1" smtClean="0"/>
              <a:t>cognom</a:t>
            </a:r>
            <a:r>
              <a:rPr lang="es-ES" dirty="0" smtClean="0"/>
              <a:t> del </a:t>
            </a:r>
            <a:r>
              <a:rPr lang="es-ES" dirty="0" err="1" smtClean="0"/>
              <a:t>professor</a:t>
            </a:r>
            <a:r>
              <a:rPr lang="es-ES" dirty="0" smtClean="0"/>
              <a:t> que es </a:t>
            </a:r>
            <a:r>
              <a:rPr lang="es-ES" dirty="0" err="1" smtClean="0"/>
              <a:t>diu</a:t>
            </a:r>
            <a:r>
              <a:rPr lang="es-ES" dirty="0" smtClean="0"/>
              <a:t> “Marcel”:</a:t>
            </a:r>
          </a:p>
          <a:p>
            <a:pPr lvl="3">
              <a:buNone/>
            </a:pPr>
            <a:r>
              <a:rPr lang="es-ES" dirty="0" smtClean="0"/>
              <a:t>/</a:t>
            </a:r>
            <a:r>
              <a:rPr lang="es-ES" dirty="0" err="1" smtClean="0"/>
              <a:t>classe</a:t>
            </a:r>
            <a:r>
              <a:rPr lang="es-ES" dirty="0" smtClean="0"/>
              <a:t>/profesor[</a:t>
            </a:r>
            <a:r>
              <a:rPr lang="es-ES" dirty="0" err="1" smtClean="0"/>
              <a:t>nom</a:t>
            </a:r>
            <a:r>
              <a:rPr lang="es-ES" dirty="0" smtClean="0"/>
              <a:t>=“Marcel”]/</a:t>
            </a:r>
            <a:r>
              <a:rPr lang="es-ES" dirty="0" err="1" smtClean="0"/>
              <a:t>cognoms</a:t>
            </a:r>
            <a:endParaRPr lang="es-ES" dirty="0" smtClean="0"/>
          </a:p>
          <a:p>
            <a:pPr lvl="3">
              <a:buFont typeface="Wingdings"/>
              <a:buChar char="à"/>
            </a:pPr>
            <a:r>
              <a:rPr lang="es-ES" dirty="0" err="1" smtClean="0">
                <a:sym typeface="Wingdings" pitchFamily="2" charset="2"/>
              </a:rPr>
              <a:t>resultat</a:t>
            </a:r>
            <a:r>
              <a:rPr lang="es-ES" dirty="0" smtClean="0">
                <a:sym typeface="Wingdings" pitchFamily="2" charset="2"/>
              </a:rPr>
              <a:t>: &lt;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&gt;Puig&lt;/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&gt;</a:t>
            </a:r>
          </a:p>
          <a:p>
            <a:pPr lvl="2"/>
            <a:r>
              <a:rPr lang="es-ES" dirty="0" smtClean="0">
                <a:sym typeface="Wingdings" pitchFamily="2" charset="2"/>
              </a:rPr>
              <a:t>Per saber si un </a:t>
            </a:r>
            <a:r>
              <a:rPr lang="es-ES" dirty="0" err="1" smtClean="0">
                <a:sym typeface="Wingdings" pitchFamily="2" charset="2"/>
              </a:rPr>
              <a:t>element</a:t>
            </a:r>
            <a:r>
              <a:rPr lang="es-ES" dirty="0" smtClean="0">
                <a:sym typeface="Wingdings" pitchFamily="2" charset="2"/>
              </a:rPr>
              <a:t> té </a:t>
            </a:r>
            <a:r>
              <a:rPr lang="es-ES" dirty="0" err="1" smtClean="0">
                <a:sym typeface="Wingdings" pitchFamily="2" charset="2"/>
              </a:rPr>
              <a:t>l’atribut</a:t>
            </a:r>
            <a:r>
              <a:rPr lang="es-ES" dirty="0" smtClean="0">
                <a:sym typeface="Wingdings" pitchFamily="2" charset="2"/>
              </a:rPr>
              <a:t> ‘</a:t>
            </a:r>
            <a:r>
              <a:rPr lang="es-ES" dirty="0" err="1" smtClean="0">
                <a:sym typeface="Wingdings" pitchFamily="2" charset="2"/>
              </a:rPr>
              <a:t>especialitat</a:t>
            </a:r>
            <a:r>
              <a:rPr lang="es-ES" dirty="0" smtClean="0">
                <a:sym typeface="Wingdings" pitchFamily="2" charset="2"/>
              </a:rPr>
              <a:t>’: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classe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professor</a:t>
            </a:r>
            <a:r>
              <a:rPr lang="es-ES" dirty="0" smtClean="0">
                <a:sym typeface="Wingdings" pitchFamily="2" charset="2"/>
              </a:rPr>
              <a:t>[@</a:t>
            </a:r>
            <a:r>
              <a:rPr lang="es-ES" dirty="0" err="1" smtClean="0">
                <a:sym typeface="Wingdings" pitchFamily="2" charset="2"/>
              </a:rPr>
              <a:t>especialitat</a:t>
            </a:r>
            <a:r>
              <a:rPr lang="es-ES" dirty="0" smtClean="0">
                <a:sym typeface="Wingdings" pitchFamily="2" charset="2"/>
              </a:rPr>
              <a:t>]</a:t>
            </a:r>
          </a:p>
          <a:p>
            <a:pPr lvl="2">
              <a:buNone/>
            </a:pPr>
            <a:endParaRPr lang="es-ES" dirty="0" smtClean="0">
              <a:sym typeface="Wingdings" pitchFamily="2" charset="2"/>
            </a:endParaRPr>
          </a:p>
          <a:p>
            <a:pPr lvl="3">
              <a:buNone/>
            </a:pPr>
            <a:endParaRPr lang="es-ES" dirty="0" smtClean="0">
              <a:sym typeface="Wingdings" pitchFamily="2" charset="2"/>
            </a:endParaRPr>
          </a:p>
          <a:p>
            <a:pPr lvl="3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CONDICIONS. </a:t>
            </a:r>
            <a:r>
              <a:rPr lang="es-ES" dirty="0" err="1" smtClean="0"/>
              <a:t>Exemple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>
                <a:sym typeface="Wingdings" pitchFamily="2" charset="2"/>
              </a:rPr>
              <a:t>La </a:t>
            </a:r>
            <a:r>
              <a:rPr lang="es-ES" dirty="0" err="1" smtClean="0">
                <a:sym typeface="Wingdings" pitchFamily="2" charset="2"/>
              </a:rPr>
              <a:t>funció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not</a:t>
            </a:r>
            <a:r>
              <a:rPr lang="es-ES" dirty="0" smtClean="0">
                <a:sym typeface="Wingdings" pitchFamily="2" charset="2"/>
              </a:rPr>
              <a:t>() es fa servir per negar </a:t>
            </a:r>
            <a:r>
              <a:rPr lang="es-ES" dirty="0" err="1" smtClean="0">
                <a:sym typeface="Wingdings" pitchFamily="2" charset="2"/>
              </a:rPr>
              <a:t>condicions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classe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professor</a:t>
            </a:r>
            <a:r>
              <a:rPr lang="es-ES" dirty="0" smtClean="0">
                <a:sym typeface="Wingdings" pitchFamily="2" charset="2"/>
              </a:rPr>
              <a:t>[</a:t>
            </a:r>
            <a:r>
              <a:rPr lang="es-ES" dirty="0" err="1" smtClean="0">
                <a:sym typeface="Wingdings" pitchFamily="2" charset="2"/>
              </a:rPr>
              <a:t>not</a:t>
            </a:r>
            <a:r>
              <a:rPr lang="es-ES" dirty="0" smtClean="0">
                <a:sym typeface="Wingdings" pitchFamily="2" charset="2"/>
              </a:rPr>
              <a:t>	(@</a:t>
            </a:r>
            <a:r>
              <a:rPr lang="es-ES" dirty="0" err="1" smtClean="0">
                <a:sym typeface="Wingdings" pitchFamily="2" charset="2"/>
              </a:rPr>
              <a:t>especialitat</a:t>
            </a:r>
            <a:r>
              <a:rPr lang="es-ES" dirty="0" smtClean="0">
                <a:sym typeface="Wingdings" pitchFamily="2" charset="2"/>
              </a:rPr>
              <a:t>)]</a:t>
            </a:r>
          </a:p>
          <a:p>
            <a:pPr lvl="3">
              <a:buNone/>
            </a:pPr>
            <a:endParaRPr lang="es-ES" dirty="0" smtClean="0">
              <a:sym typeface="Wingdings" pitchFamily="2" charset="2"/>
            </a:endParaRPr>
          </a:p>
          <a:p>
            <a:pPr lvl="3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SEQÜENCIES: </a:t>
            </a:r>
            <a:r>
              <a:rPr lang="es-ES" dirty="0" err="1" smtClean="0"/>
              <a:t>expressió</a:t>
            </a:r>
            <a:r>
              <a:rPr lang="es-ES" dirty="0" smtClean="0"/>
              <a:t> </a:t>
            </a:r>
            <a:r>
              <a:rPr lang="es-ES" dirty="0" err="1" smtClean="0"/>
              <a:t>Xpath</a:t>
            </a:r>
            <a:r>
              <a:rPr lang="es-ES" dirty="0" smtClean="0"/>
              <a:t> que retorna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element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>
                <a:sym typeface="Wingdings" pitchFamily="2" charset="2"/>
              </a:rPr>
              <a:t>Tenen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ordre</a:t>
            </a:r>
            <a:endParaRPr lang="es-ES" dirty="0" smtClean="0">
              <a:sym typeface="Wingdings" pitchFamily="2" charset="2"/>
            </a:endParaRPr>
          </a:p>
          <a:p>
            <a:pPr lvl="2"/>
            <a:r>
              <a:rPr lang="es-ES" dirty="0" err="1" smtClean="0">
                <a:sym typeface="Wingdings" pitchFamily="2" charset="2"/>
              </a:rPr>
              <a:t>Permeten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duplicats</a:t>
            </a:r>
            <a:endParaRPr lang="es-ES" dirty="0" smtClean="0">
              <a:sym typeface="Wingdings" pitchFamily="2" charset="2"/>
            </a:endParaRPr>
          </a:p>
          <a:p>
            <a:pPr lvl="2"/>
            <a:r>
              <a:rPr lang="es-ES" dirty="0" smtClean="0">
                <a:sym typeface="Wingdings" pitchFamily="2" charset="2"/>
              </a:rPr>
              <a:t>Poden </a:t>
            </a:r>
            <a:r>
              <a:rPr lang="es-ES" dirty="0" err="1" smtClean="0">
                <a:sym typeface="Wingdings" pitchFamily="2" charset="2"/>
              </a:rPr>
              <a:t>contenir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valors</a:t>
            </a:r>
            <a:r>
              <a:rPr lang="es-ES" dirty="0" smtClean="0">
                <a:sym typeface="Wingdings" pitchFamily="2" charset="2"/>
              </a:rPr>
              <a:t> de </a:t>
            </a:r>
            <a:r>
              <a:rPr lang="es-ES" dirty="0" err="1" smtClean="0">
                <a:sym typeface="Wingdings" pitchFamily="2" charset="2"/>
              </a:rPr>
              <a:t>tipus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diferent</a:t>
            </a:r>
            <a:r>
              <a:rPr lang="es-ES" dirty="0" smtClean="0">
                <a:sym typeface="Wingdings" pitchFamily="2" charset="2"/>
              </a:rPr>
              <a:t> en cada </a:t>
            </a:r>
            <a:r>
              <a:rPr lang="es-ES" dirty="0" err="1" smtClean="0">
                <a:sym typeface="Wingdings" pitchFamily="2" charset="2"/>
              </a:rPr>
              <a:t>terme</a:t>
            </a:r>
            <a:endParaRPr lang="es-ES" dirty="0" smtClean="0">
              <a:sym typeface="Wingdings" pitchFamily="2" charset="2"/>
            </a:endParaRPr>
          </a:p>
          <a:p>
            <a:pPr lvl="2"/>
            <a:r>
              <a:rPr lang="es-ES" dirty="0" err="1" smtClean="0">
                <a:sym typeface="Wingdings" pitchFamily="2" charset="2"/>
              </a:rPr>
              <a:t>Només</a:t>
            </a:r>
            <a:r>
              <a:rPr lang="es-ES" dirty="0" smtClean="0">
                <a:sym typeface="Wingdings" pitchFamily="2" charset="2"/>
              </a:rPr>
              <a:t> cal </a:t>
            </a:r>
            <a:r>
              <a:rPr lang="es-ES" dirty="0" err="1" smtClean="0">
                <a:sym typeface="Wingdings" pitchFamily="2" charset="2"/>
              </a:rPr>
              <a:t>tancar</a:t>
            </a:r>
            <a:r>
              <a:rPr lang="es-ES" dirty="0" smtClean="0">
                <a:sym typeface="Wingdings" pitchFamily="2" charset="2"/>
              </a:rPr>
              <a:t> les </a:t>
            </a:r>
            <a:r>
              <a:rPr lang="es-ES" dirty="0" err="1" smtClean="0">
                <a:sym typeface="Wingdings" pitchFamily="2" charset="2"/>
              </a:rPr>
              <a:t>seqüències</a:t>
            </a:r>
            <a:r>
              <a:rPr lang="es-ES" dirty="0" smtClean="0">
                <a:sym typeface="Wingdings" pitchFamily="2" charset="2"/>
              </a:rPr>
              <a:t> entre </a:t>
            </a:r>
            <a:r>
              <a:rPr lang="es-ES" dirty="0" err="1" smtClean="0">
                <a:sym typeface="Wingdings" pitchFamily="2" charset="2"/>
              </a:rPr>
              <a:t>parèntesi</a:t>
            </a:r>
            <a:r>
              <a:rPr lang="es-ES" dirty="0" smtClean="0">
                <a:sym typeface="Wingdings" pitchFamily="2" charset="2"/>
              </a:rPr>
              <a:t> i separar cada un </a:t>
            </a:r>
            <a:r>
              <a:rPr lang="es-ES" dirty="0" err="1" smtClean="0">
                <a:sym typeface="Wingdings" pitchFamily="2" charset="2"/>
              </a:rPr>
              <a:t>dels</a:t>
            </a:r>
            <a:r>
              <a:rPr lang="es-ES" dirty="0" smtClean="0">
                <a:sym typeface="Wingdings" pitchFamily="2" charset="2"/>
              </a:rPr>
              <a:t> termes </a:t>
            </a:r>
            <a:r>
              <a:rPr lang="es-ES" dirty="0" err="1" smtClean="0">
                <a:sym typeface="Wingdings" pitchFamily="2" charset="2"/>
              </a:rPr>
              <a:t>amb</a:t>
            </a:r>
            <a:r>
              <a:rPr lang="es-ES" dirty="0" smtClean="0">
                <a:sym typeface="Wingdings" pitchFamily="2" charset="2"/>
              </a:rPr>
              <a:t> comes.</a:t>
            </a:r>
          </a:p>
          <a:p>
            <a:pPr lvl="2"/>
            <a:r>
              <a:rPr lang="es-ES" dirty="0" err="1" smtClean="0">
                <a:sym typeface="Wingdings" pitchFamily="2" charset="2"/>
              </a:rPr>
              <a:t>Exemple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lvl="3"/>
            <a:r>
              <a:rPr lang="es-ES" dirty="0" smtClean="0">
                <a:sym typeface="Wingdings" pitchFamily="2" charset="2"/>
              </a:rPr>
              <a:t>(//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text</a:t>
            </a:r>
            <a:r>
              <a:rPr lang="es-ES" dirty="0" smtClean="0">
                <a:sym typeface="Wingdings" pitchFamily="2" charset="2"/>
              </a:rPr>
              <a:t>(), //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text</a:t>
            </a:r>
            <a:r>
              <a:rPr lang="es-ES" dirty="0" smtClean="0">
                <a:sym typeface="Wingdings" pitchFamily="2" charset="2"/>
              </a:rPr>
              <a:t>())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err="1" smtClean="0">
                <a:sym typeface="Wingdings" pitchFamily="2" charset="2"/>
              </a:rPr>
              <a:t>resultat</a:t>
            </a:r>
            <a:r>
              <a:rPr lang="es-ES" dirty="0" smtClean="0">
                <a:sym typeface="Wingdings" pitchFamily="2" charset="2"/>
              </a:rPr>
              <a:t>:</a:t>
            </a:r>
            <a:endParaRPr lang="es-ES" dirty="0" smtClean="0">
              <a:sym typeface="Wingdings" pitchFamily="2" charset="2"/>
            </a:endParaRPr>
          </a:p>
          <a:p>
            <a:pPr lvl="3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SEQÜENCIES: </a:t>
            </a:r>
            <a:r>
              <a:rPr lang="es-ES" dirty="0" err="1" smtClean="0">
                <a:sym typeface="Wingdings" pitchFamily="2" charset="2"/>
              </a:rPr>
              <a:t>Exemple</a:t>
            </a:r>
            <a:r>
              <a:rPr lang="es-ES" dirty="0" smtClean="0">
                <a:sym typeface="Wingdings" pitchFamily="2" charset="2"/>
              </a:rPr>
              <a:t>:</a:t>
            </a:r>
          </a:p>
          <a:p>
            <a:pPr lvl="3"/>
            <a:r>
              <a:rPr lang="es-ES" dirty="0" smtClean="0">
                <a:sym typeface="Wingdings" pitchFamily="2" charset="2"/>
              </a:rPr>
              <a:t>(//</a:t>
            </a:r>
            <a:r>
              <a:rPr lang="es-ES" dirty="0" err="1" smtClean="0">
                <a:sym typeface="Wingdings" pitchFamily="2" charset="2"/>
              </a:rPr>
              <a:t>nom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text</a:t>
            </a:r>
            <a:r>
              <a:rPr lang="es-ES" dirty="0" smtClean="0">
                <a:sym typeface="Wingdings" pitchFamily="2" charset="2"/>
              </a:rPr>
              <a:t>(), //</a:t>
            </a:r>
            <a:r>
              <a:rPr lang="es-ES" dirty="0" err="1" smtClean="0">
                <a:sym typeface="Wingdings" pitchFamily="2" charset="2"/>
              </a:rPr>
              <a:t>cognoms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text</a:t>
            </a:r>
            <a:r>
              <a:rPr lang="es-ES" dirty="0" smtClean="0">
                <a:sym typeface="Wingdings" pitchFamily="2" charset="2"/>
              </a:rPr>
              <a:t>())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	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err="1" smtClean="0">
                <a:sym typeface="Wingdings" pitchFamily="2" charset="2"/>
              </a:rPr>
              <a:t>resultat</a:t>
            </a:r>
            <a:r>
              <a:rPr lang="es-ES" dirty="0" smtClean="0">
                <a:sym typeface="Wingdings" pitchFamily="2" charset="2"/>
              </a:rPr>
              <a:t>:</a:t>
            </a:r>
            <a:endParaRPr lang="es-ES" dirty="0" smtClean="0">
              <a:sym typeface="Wingdings" pitchFamily="2" charset="2"/>
            </a:endParaRPr>
          </a:p>
          <a:p>
            <a:pPr lvl="3">
              <a:buNone/>
            </a:pPr>
            <a:endParaRPr lang="es-ES" dirty="0" smtClean="0"/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Marcel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</a:t>
            </a:r>
            <a:r>
              <a:rPr lang="es-ES" dirty="0" err="1" smtClean="0"/>
              <a:t>Frederic</a:t>
            </a:r>
            <a:endParaRPr lang="es-ES" dirty="0" smtClean="0"/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Filomeno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Puig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Pi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García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SEQÜENCIES: Unió, </a:t>
            </a:r>
            <a:r>
              <a:rPr lang="es-ES" dirty="0" err="1" smtClean="0"/>
              <a:t>Intersecció</a:t>
            </a:r>
            <a:r>
              <a:rPr lang="es-ES" dirty="0" smtClean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disjunció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Exemple</a:t>
            </a:r>
            <a:r>
              <a:rPr lang="es-ES" dirty="0" smtClean="0"/>
              <a:t> </a:t>
            </a:r>
            <a:r>
              <a:rPr lang="es-ES" dirty="0" err="1" smtClean="0"/>
              <a:t>Intersecció</a:t>
            </a:r>
            <a:r>
              <a:rPr lang="es-ES" dirty="0" smtClean="0"/>
              <a:t>: retornar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cognoms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que </a:t>
            </a:r>
            <a:r>
              <a:rPr lang="es-ES" dirty="0" err="1" smtClean="0"/>
              <a:t>coincideixen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d’un</a:t>
            </a:r>
            <a:r>
              <a:rPr lang="es-ES" dirty="0" smtClean="0"/>
              <a:t> </a:t>
            </a:r>
            <a:r>
              <a:rPr lang="es-ES" dirty="0" err="1" smtClean="0"/>
              <a:t>professor</a:t>
            </a:r>
            <a:r>
              <a:rPr lang="es-ES" dirty="0" smtClean="0"/>
              <a:t>.</a:t>
            </a:r>
          </a:p>
          <a:p>
            <a:pPr lvl="2">
              <a:buNone/>
            </a:pPr>
            <a:r>
              <a:rPr lang="es-ES" dirty="0" smtClean="0"/>
              <a:t>	</a:t>
            </a:r>
            <a:r>
              <a:rPr lang="es-ES" dirty="0" smtClean="0"/>
              <a:t>	(//</a:t>
            </a:r>
            <a:r>
              <a:rPr lang="es-ES" dirty="0" err="1" smtClean="0"/>
              <a:t>alumne</a:t>
            </a:r>
            <a:r>
              <a:rPr lang="es-ES" dirty="0" smtClean="0"/>
              <a:t>/</a:t>
            </a:r>
            <a:r>
              <a:rPr lang="es-ES" dirty="0" err="1" smtClean="0"/>
              <a:t>nom</a:t>
            </a:r>
            <a:r>
              <a:rPr lang="es-ES" dirty="0" smtClean="0"/>
              <a:t>) </a:t>
            </a:r>
            <a:r>
              <a:rPr lang="es-ES" dirty="0" err="1" smtClean="0"/>
              <a:t>intersect</a:t>
            </a:r>
            <a:r>
              <a:rPr lang="es-ES" dirty="0" smtClean="0"/>
              <a:t> (//profesor/</a:t>
            </a:r>
            <a:r>
              <a:rPr lang="es-ES" dirty="0" err="1" smtClean="0"/>
              <a:t>nom</a:t>
            </a:r>
            <a:r>
              <a:rPr lang="es-ES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err="1" smtClean="0"/>
              <a:t>Exemple</a:t>
            </a:r>
            <a:r>
              <a:rPr lang="es-ES" dirty="0" smtClean="0"/>
              <a:t> Unió: unir les </a:t>
            </a:r>
            <a:r>
              <a:rPr lang="es-ES" dirty="0" err="1" smtClean="0"/>
              <a:t>llistes</a:t>
            </a:r>
            <a:r>
              <a:rPr lang="es-ES" dirty="0" smtClean="0"/>
              <a:t> de manera que </a:t>
            </a:r>
            <a:r>
              <a:rPr lang="es-ES" dirty="0" err="1" smtClean="0"/>
              <a:t>quedi</a:t>
            </a:r>
            <a:r>
              <a:rPr lang="es-ES" dirty="0" smtClean="0"/>
              <a:t> una de sola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duplicats</a:t>
            </a:r>
            <a:r>
              <a:rPr lang="es-ES" dirty="0" smtClean="0"/>
              <a:t>.</a:t>
            </a:r>
          </a:p>
          <a:p>
            <a:pPr lvl="3">
              <a:buNone/>
            </a:pPr>
            <a:r>
              <a:rPr lang="es-ES" dirty="0" smtClean="0"/>
              <a:t>	</a:t>
            </a:r>
            <a:r>
              <a:rPr lang="es-ES" dirty="0" smtClean="0"/>
              <a:t>	(//</a:t>
            </a:r>
            <a:r>
              <a:rPr lang="es-ES" dirty="0" err="1" smtClean="0"/>
              <a:t>alumne</a:t>
            </a:r>
            <a:r>
              <a:rPr lang="es-ES" dirty="0" smtClean="0"/>
              <a:t>/</a:t>
            </a:r>
            <a:r>
              <a:rPr lang="es-ES" dirty="0" err="1" smtClean="0"/>
              <a:t>nom</a:t>
            </a:r>
            <a:r>
              <a:rPr lang="es-ES" dirty="0" smtClean="0"/>
              <a:t>) </a:t>
            </a:r>
            <a:r>
              <a:rPr lang="es-ES" dirty="0" err="1" smtClean="0"/>
              <a:t>union</a:t>
            </a:r>
            <a:r>
              <a:rPr lang="es-ES" dirty="0" smtClean="0"/>
              <a:t> (//profesor/</a:t>
            </a:r>
            <a:r>
              <a:rPr lang="es-ES" dirty="0" err="1" smtClean="0"/>
              <a:t>nom</a:t>
            </a:r>
            <a:r>
              <a:rPr lang="es-ES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err="1" smtClean="0"/>
              <a:t>Exemple</a:t>
            </a:r>
            <a:r>
              <a:rPr lang="es-ES" dirty="0" smtClean="0"/>
              <a:t> </a:t>
            </a:r>
            <a:r>
              <a:rPr lang="es-ES" dirty="0" err="1" smtClean="0"/>
              <a:t>disjunció</a:t>
            </a:r>
            <a:r>
              <a:rPr lang="es-ES" dirty="0" smtClean="0"/>
              <a:t>: </a:t>
            </a:r>
            <a:r>
              <a:rPr lang="es-ES" dirty="0" err="1" smtClean="0"/>
              <a:t>obtenir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noms</a:t>
            </a:r>
            <a:r>
              <a:rPr lang="es-ES" dirty="0" smtClean="0"/>
              <a:t> de la primera </a:t>
            </a:r>
            <a:r>
              <a:rPr lang="es-ES" dirty="0" err="1" smtClean="0"/>
              <a:t>seqüència</a:t>
            </a:r>
            <a:r>
              <a:rPr lang="es-ES" dirty="0" smtClean="0"/>
              <a:t> que no surten en la </a:t>
            </a:r>
            <a:r>
              <a:rPr lang="es-ES" dirty="0" err="1" smtClean="0"/>
              <a:t>segona</a:t>
            </a:r>
            <a:r>
              <a:rPr lang="es-ES" dirty="0" smtClean="0"/>
              <a:t>.</a:t>
            </a:r>
          </a:p>
          <a:p>
            <a:pPr lvl="4">
              <a:buNone/>
            </a:pPr>
            <a:r>
              <a:rPr lang="es-ES" dirty="0" smtClean="0"/>
              <a:t>	</a:t>
            </a:r>
            <a:r>
              <a:rPr lang="es-ES" dirty="0" smtClean="0"/>
              <a:t>(//</a:t>
            </a:r>
            <a:r>
              <a:rPr lang="es-ES" dirty="0" err="1" smtClean="0"/>
              <a:t>alumne</a:t>
            </a:r>
            <a:r>
              <a:rPr lang="es-ES" dirty="0" smtClean="0"/>
              <a:t>/</a:t>
            </a:r>
            <a:r>
              <a:rPr lang="es-ES" dirty="0" err="1" smtClean="0"/>
              <a:t>nom</a:t>
            </a:r>
            <a:r>
              <a:rPr lang="es-ES" dirty="0" smtClean="0"/>
              <a:t>) </a:t>
            </a:r>
            <a:r>
              <a:rPr lang="es-ES" dirty="0" err="1" smtClean="0"/>
              <a:t>except</a:t>
            </a:r>
            <a:r>
              <a:rPr lang="es-ES" dirty="0" smtClean="0"/>
              <a:t> (//</a:t>
            </a:r>
            <a:r>
              <a:rPr lang="es-ES" dirty="0" err="1" smtClean="0"/>
              <a:t>professor</a:t>
            </a:r>
            <a:r>
              <a:rPr lang="es-ES" dirty="0" smtClean="0"/>
              <a:t>/</a:t>
            </a:r>
            <a:r>
              <a:rPr lang="es-ES" dirty="0" err="1" smtClean="0"/>
              <a:t>nom</a:t>
            </a:r>
            <a:r>
              <a:rPr lang="es-ES" dirty="0" smtClean="0"/>
              <a:t>)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FUNCIONS: </a:t>
            </a:r>
            <a:r>
              <a:rPr lang="es-ES" dirty="0" err="1" smtClean="0"/>
              <a:t>Xpath</a:t>
            </a:r>
            <a:r>
              <a:rPr lang="es-ES" dirty="0" smtClean="0"/>
              <a:t> </a:t>
            </a:r>
            <a:r>
              <a:rPr lang="es-ES" dirty="0" err="1" smtClean="0"/>
              <a:t>ofereix</a:t>
            </a:r>
            <a:r>
              <a:rPr lang="es-ES" dirty="0" smtClean="0"/>
              <a:t> una gran </a:t>
            </a:r>
            <a:r>
              <a:rPr lang="es-ES" dirty="0" err="1" smtClean="0"/>
              <a:t>quantitat</a:t>
            </a:r>
            <a:r>
              <a:rPr lang="es-ES" dirty="0" smtClean="0"/>
              <a:t> de </a:t>
            </a:r>
            <a:r>
              <a:rPr lang="es-ES" dirty="0" err="1" smtClean="0"/>
              <a:t>funcions</a:t>
            </a:r>
            <a:r>
              <a:rPr lang="es-ES" dirty="0" smtClean="0"/>
              <a:t> </a:t>
            </a:r>
            <a:r>
              <a:rPr lang="es-ES" dirty="0" err="1" smtClean="0"/>
              <a:t>destinades</a:t>
            </a:r>
            <a:r>
              <a:rPr lang="es-ES" dirty="0" smtClean="0"/>
              <a:t> a manipular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resultats</a:t>
            </a:r>
            <a:r>
              <a:rPr lang="es-ES" dirty="0" smtClean="0"/>
              <a:t> </a:t>
            </a:r>
            <a:r>
              <a:rPr lang="es-ES" dirty="0" err="1" smtClean="0"/>
              <a:t>obtinguts</a:t>
            </a:r>
            <a:r>
              <a:rPr lang="es-ES" dirty="0" smtClean="0"/>
              <a:t>. Es poden </a:t>
            </a:r>
            <a:r>
              <a:rPr lang="es-ES" dirty="0" err="1" smtClean="0"/>
              <a:t>trobar</a:t>
            </a:r>
            <a:r>
              <a:rPr lang="es-ES" dirty="0" smtClean="0"/>
              <a:t> totes en el </a:t>
            </a:r>
            <a:r>
              <a:rPr lang="es-ES" dirty="0" err="1" smtClean="0"/>
              <a:t>següent</a:t>
            </a:r>
            <a:r>
              <a:rPr lang="es-ES" dirty="0" smtClean="0"/>
              <a:t> </a:t>
            </a:r>
            <a:r>
              <a:rPr lang="es-ES" dirty="0" err="1" smtClean="0"/>
              <a:t>enllaç</a:t>
            </a:r>
            <a:r>
              <a:rPr lang="es-ES" dirty="0" smtClean="0"/>
              <a:t> de </a:t>
            </a:r>
            <a:r>
              <a:rPr lang="es-ES" dirty="0" err="1" smtClean="0"/>
              <a:t>l’especificació</a:t>
            </a:r>
            <a:r>
              <a:rPr lang="es-ES" dirty="0" smtClean="0"/>
              <a:t> de </a:t>
            </a:r>
            <a:r>
              <a:rPr lang="es-ES" dirty="0" err="1" smtClean="0"/>
              <a:t>Xpath</a:t>
            </a:r>
            <a:r>
              <a:rPr lang="es-ES" dirty="0" smtClean="0"/>
              <a:t>: </a:t>
            </a:r>
            <a:r>
              <a:rPr lang="es-ES" dirty="0" smtClean="0"/>
              <a:t>(</a:t>
            </a:r>
            <a:r>
              <a:rPr lang="es-ES" dirty="0" smtClean="0">
                <a:hlinkClick r:id="rId2"/>
              </a:rPr>
              <a:t>http://www.w3.org/TR/xpath-functions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Exemples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Quants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</a:t>
            </a:r>
            <a:r>
              <a:rPr lang="es-ES" dirty="0" err="1" smtClean="0"/>
              <a:t>tenim</a:t>
            </a:r>
            <a:r>
              <a:rPr lang="es-ES" dirty="0" smtClean="0"/>
              <a:t>? “</a:t>
            </a:r>
            <a:r>
              <a:rPr lang="es-ES" dirty="0" err="1" smtClean="0"/>
              <a:t>count</a:t>
            </a:r>
            <a:r>
              <a:rPr lang="es-ES" dirty="0" smtClean="0"/>
              <a:t>(/</a:t>
            </a:r>
            <a:r>
              <a:rPr lang="es-ES" dirty="0" err="1" smtClean="0"/>
              <a:t>classe</a:t>
            </a:r>
            <a:r>
              <a:rPr lang="es-ES" dirty="0" smtClean="0"/>
              <a:t>/</a:t>
            </a:r>
            <a:r>
              <a:rPr lang="es-ES" dirty="0" err="1" smtClean="0"/>
              <a:t>alumnes</a:t>
            </a:r>
            <a:r>
              <a:rPr lang="es-ES" dirty="0" smtClean="0"/>
              <a:t>/</a:t>
            </a:r>
            <a:r>
              <a:rPr lang="es-ES" dirty="0" err="1" smtClean="0"/>
              <a:t>alumne</a:t>
            </a:r>
            <a:r>
              <a:rPr lang="es-ES" dirty="0" smtClean="0"/>
              <a:t>)”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 retorna: 2.</a:t>
            </a:r>
            <a:endParaRPr lang="es-ES" dirty="0" smtClean="0"/>
          </a:p>
          <a:p>
            <a:pPr lvl="2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</a:t>
            </a:r>
            <a:r>
              <a:rPr lang="es-ES" dirty="0" err="1" smtClean="0"/>
              <a:t>XPath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Xpath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Exemples</a:t>
            </a:r>
            <a:r>
              <a:rPr lang="es-ES" dirty="0" smtClean="0"/>
              <a:t>:</a:t>
            </a:r>
            <a:endParaRPr lang="es-ES" dirty="0" smtClean="0"/>
          </a:p>
          <a:p>
            <a:pPr lvl="2"/>
            <a:r>
              <a:rPr lang="es-ES" dirty="0" smtClean="0"/>
              <a:t>Unir </a:t>
            </a:r>
            <a:r>
              <a:rPr lang="es-ES" dirty="0" err="1" smtClean="0"/>
              <a:t>tots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noms</a:t>
            </a:r>
            <a:r>
              <a:rPr lang="es-ES" dirty="0" smtClean="0"/>
              <a:t> </a:t>
            </a:r>
            <a:r>
              <a:rPr lang="es-ES" dirty="0" err="1" smtClean="0"/>
              <a:t>separant</a:t>
            </a:r>
            <a:r>
              <a:rPr lang="es-ES" dirty="0" smtClean="0"/>
              <a:t>-los per una coma:</a:t>
            </a:r>
          </a:p>
          <a:p>
            <a:pPr lvl="3">
              <a:buNone/>
            </a:pPr>
            <a:r>
              <a:rPr lang="es-ES" dirty="0" err="1" smtClean="0"/>
              <a:t>String-join</a:t>
            </a:r>
            <a:r>
              <a:rPr lang="es-ES" dirty="0" smtClean="0"/>
              <a:t>(//</a:t>
            </a:r>
            <a:r>
              <a:rPr lang="es-ES" dirty="0" err="1" smtClean="0"/>
              <a:t>nom</a:t>
            </a:r>
            <a:r>
              <a:rPr lang="es-ES" dirty="0" smtClean="0"/>
              <a:t> </a:t>
            </a:r>
            <a:r>
              <a:rPr lang="es-ES" dirty="0" smtClean="0"/>
              <a:t>, “,”)</a:t>
            </a:r>
          </a:p>
          <a:p>
            <a:pPr lvl="3">
              <a:buFont typeface="Wingdings"/>
              <a:buChar char="à"/>
            </a:pPr>
            <a:r>
              <a:rPr lang="es-ES" dirty="0" err="1" smtClean="0">
                <a:sym typeface="Wingdings" pitchFamily="2" charset="2"/>
              </a:rPr>
              <a:t>resultat</a:t>
            </a:r>
            <a:r>
              <a:rPr lang="es-ES" dirty="0" smtClean="0">
                <a:sym typeface="Wingdings" pitchFamily="2" charset="2"/>
              </a:rPr>
              <a:t>: Marcel, </a:t>
            </a:r>
            <a:r>
              <a:rPr lang="es-ES" dirty="0" err="1" smtClean="0">
                <a:sym typeface="Wingdings" pitchFamily="2" charset="2"/>
              </a:rPr>
              <a:t>Frederic</a:t>
            </a:r>
            <a:r>
              <a:rPr lang="es-ES" dirty="0" smtClean="0">
                <a:sym typeface="Wingdings" pitchFamily="2" charset="2"/>
              </a:rPr>
              <a:t>, Filomeno</a:t>
            </a:r>
          </a:p>
          <a:p>
            <a:pPr lvl="2">
              <a:buFont typeface="Wingdings" pitchFamily="2" charset="2"/>
              <a:buChar char="§"/>
            </a:pPr>
            <a:r>
              <a:rPr lang="es-ES" dirty="0" err="1" smtClean="0">
                <a:sym typeface="Wingdings" pitchFamily="2" charset="2"/>
              </a:rPr>
              <a:t>Alumnes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amb</a:t>
            </a:r>
            <a:r>
              <a:rPr lang="es-ES" dirty="0" smtClean="0">
                <a:sym typeface="Wingdings" pitchFamily="2" charset="2"/>
              </a:rPr>
              <a:t> el </a:t>
            </a:r>
            <a:r>
              <a:rPr lang="es-ES" dirty="0" err="1" smtClean="0">
                <a:sym typeface="Wingdings" pitchFamily="2" charset="2"/>
              </a:rPr>
              <a:t>cognom</a:t>
            </a:r>
            <a:r>
              <a:rPr lang="es-ES" dirty="0" smtClean="0">
                <a:sym typeface="Wingdings" pitchFamily="2" charset="2"/>
              </a:rPr>
              <a:t> que </a:t>
            </a:r>
            <a:r>
              <a:rPr lang="es-ES" dirty="0" err="1" smtClean="0">
                <a:sym typeface="Wingdings" pitchFamily="2" charset="2"/>
              </a:rPr>
              <a:t>comenci</a:t>
            </a:r>
            <a:r>
              <a:rPr lang="es-ES" dirty="0" smtClean="0">
                <a:sym typeface="Wingdings" pitchFamily="2" charset="2"/>
              </a:rPr>
              <a:t> per “p”:</a:t>
            </a:r>
          </a:p>
          <a:p>
            <a:pPr lvl="3">
              <a:buNone/>
            </a:pP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classe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alumnes</a:t>
            </a:r>
            <a:r>
              <a:rPr lang="es-ES" dirty="0" smtClean="0">
                <a:sym typeface="Wingdings" pitchFamily="2" charset="2"/>
              </a:rPr>
              <a:t>/</a:t>
            </a:r>
            <a:r>
              <a:rPr lang="es-ES" dirty="0" err="1" smtClean="0">
                <a:sym typeface="Wingdings" pitchFamily="2" charset="2"/>
              </a:rPr>
              <a:t>alumne</a:t>
            </a:r>
            <a:r>
              <a:rPr lang="es-ES" dirty="0" smtClean="0">
                <a:sym typeface="Wingdings" pitchFamily="2" charset="2"/>
              </a:rPr>
              <a:t>[</a:t>
            </a:r>
            <a:r>
              <a:rPr lang="es-ES" dirty="0" err="1" smtClean="0">
                <a:sym typeface="Wingdings" pitchFamily="2" charset="2"/>
              </a:rPr>
              <a:t>starts-with</a:t>
            </a:r>
            <a:r>
              <a:rPr lang="es-ES" dirty="0" smtClean="0">
                <a:sym typeface="Wingdings" pitchFamily="2" charset="2"/>
              </a:rPr>
              <a:t>(</a:t>
            </a:r>
            <a:r>
              <a:rPr lang="es-ES" dirty="0" err="1" smtClean="0">
                <a:sym typeface="Wingdings" pitchFamily="2" charset="2"/>
              </a:rPr>
              <a:t>cognoms,”P</a:t>
            </a:r>
            <a:r>
              <a:rPr lang="es-ES" smtClean="0">
                <a:sym typeface="Wingdings" pitchFamily="2" charset="2"/>
              </a:rPr>
              <a:t>”)]</a:t>
            </a:r>
            <a:endParaRPr lang="es-E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XSL-FO.</a:t>
            </a:r>
            <a:endParaRPr lang="es-ES" dirty="0"/>
          </a:p>
        </p:txBody>
      </p:sp>
      <p:grpSp>
        <p:nvGrpSpPr>
          <p:cNvPr id="83" name="82 Grupo"/>
          <p:cNvGrpSpPr/>
          <p:nvPr/>
        </p:nvGrpSpPr>
        <p:grpSpPr>
          <a:xfrm>
            <a:off x="1142976" y="2214554"/>
            <a:ext cx="7286676" cy="3714776"/>
            <a:chOff x="500034" y="1857364"/>
            <a:chExt cx="7358114" cy="4000528"/>
          </a:xfrm>
        </p:grpSpPr>
        <p:sp>
          <p:nvSpPr>
            <p:cNvPr id="6" name="5 Datos"/>
            <p:cNvSpPr/>
            <p:nvPr/>
          </p:nvSpPr>
          <p:spPr>
            <a:xfrm>
              <a:off x="642910" y="2143116"/>
              <a:ext cx="1071570" cy="1000132"/>
            </a:xfrm>
            <a:prstGeom prst="flowChartInputOutpu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XML</a:t>
              </a:r>
            </a:p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&lt;/&gt;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6 Datos"/>
            <p:cNvSpPr/>
            <p:nvPr/>
          </p:nvSpPr>
          <p:spPr>
            <a:xfrm>
              <a:off x="500034" y="4143380"/>
              <a:ext cx="1143008" cy="1000132"/>
            </a:xfrm>
            <a:prstGeom prst="flowChartInputOutpu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XLST</a:t>
              </a:r>
            </a:p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&lt;/&gt;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2071670" y="3286124"/>
              <a:ext cx="1285884" cy="64294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b="1" dirty="0" smtClean="0">
                  <a:solidFill>
                    <a:schemeClr val="bg1"/>
                  </a:solidFill>
                </a:rPr>
                <a:t>Transforma</a:t>
              </a:r>
              <a:endParaRPr lang="es-E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8 Datos"/>
            <p:cNvSpPr/>
            <p:nvPr/>
          </p:nvSpPr>
          <p:spPr>
            <a:xfrm>
              <a:off x="3643306" y="3214686"/>
              <a:ext cx="1500198" cy="857256"/>
            </a:xfrm>
            <a:prstGeom prst="flowChartInputOutpu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XLS-FO</a:t>
              </a:r>
            </a:p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&lt;/&gt;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10" name="9 Documento"/>
            <p:cNvSpPr/>
            <p:nvPr/>
          </p:nvSpPr>
          <p:spPr>
            <a:xfrm>
              <a:off x="6858016" y="2071678"/>
              <a:ext cx="785818" cy="857256"/>
            </a:xfrm>
            <a:prstGeom prst="flowChartDocumen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bg1"/>
                  </a:solidFill>
                </a:rPr>
                <a:t>PDF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1026" name="Webpage"/>
            <p:cNvSpPr>
              <a:spLocks noEditPoints="1" noChangeArrowheads="1"/>
            </p:cNvSpPr>
            <p:nvPr/>
          </p:nvSpPr>
          <p:spPr bwMode="auto">
            <a:xfrm>
              <a:off x="6858016" y="4143380"/>
              <a:ext cx="1000132" cy="1143008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s-ES" sz="1600" dirty="0" smtClean="0">
                  <a:solidFill>
                    <a:schemeClr val="bg1"/>
                  </a:solidFill>
                </a:rPr>
                <a:t>HTML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5429256" y="3286124"/>
              <a:ext cx="1000132" cy="642942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err="1" smtClean="0">
                  <a:solidFill>
                    <a:schemeClr val="bg1"/>
                  </a:solidFill>
                </a:rPr>
                <a:t>Format</a:t>
              </a:r>
              <a:endParaRPr lang="es-E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16 Forma"/>
            <p:cNvCxnSpPr>
              <a:stCxn id="6" idx="5"/>
              <a:endCxn id="8" idx="0"/>
            </p:cNvCxnSpPr>
            <p:nvPr/>
          </p:nvCxnSpPr>
          <p:spPr>
            <a:xfrm>
              <a:off x="1607323" y="2643182"/>
              <a:ext cx="1107289" cy="642942"/>
            </a:xfrm>
            <a:prstGeom prst="bentConnector2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Forma"/>
            <p:cNvCxnSpPr>
              <a:stCxn id="7" idx="5"/>
              <a:endCxn id="8" idx="2"/>
            </p:cNvCxnSpPr>
            <p:nvPr/>
          </p:nvCxnSpPr>
          <p:spPr>
            <a:xfrm flipV="1">
              <a:off x="1528741" y="3929066"/>
              <a:ext cx="1185871" cy="714380"/>
            </a:xfrm>
            <a:prstGeom prst="bentConnector2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>
              <a:stCxn id="8" idx="3"/>
              <a:endCxn id="9" idx="2"/>
            </p:cNvCxnSpPr>
            <p:nvPr/>
          </p:nvCxnSpPr>
          <p:spPr>
            <a:xfrm>
              <a:off x="3357554" y="3607595"/>
              <a:ext cx="435772" cy="35719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>
              <a:stCxn id="9" idx="5"/>
            </p:cNvCxnSpPr>
            <p:nvPr/>
          </p:nvCxnSpPr>
          <p:spPr>
            <a:xfrm>
              <a:off x="4993484" y="3643314"/>
              <a:ext cx="435772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Forma"/>
            <p:cNvCxnSpPr>
              <a:stCxn id="13" idx="0"/>
            </p:cNvCxnSpPr>
            <p:nvPr/>
          </p:nvCxnSpPr>
          <p:spPr>
            <a:xfrm rot="5400000" flipH="1" flipV="1">
              <a:off x="6000760" y="2428868"/>
              <a:ext cx="785818" cy="928694"/>
            </a:xfrm>
            <a:prstGeom prst="bentConnector2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Forma"/>
            <p:cNvCxnSpPr>
              <a:stCxn id="13" idx="2"/>
              <a:endCxn id="1026" idx="9"/>
            </p:cNvCxnSpPr>
            <p:nvPr/>
          </p:nvCxnSpPr>
          <p:spPr>
            <a:xfrm rot="16200000" flipH="1">
              <a:off x="6000760" y="3857628"/>
              <a:ext cx="785818" cy="928694"/>
            </a:xfrm>
            <a:prstGeom prst="bentConnector4">
              <a:avLst>
                <a:gd name="adj1" fmla="val 13636"/>
                <a:gd name="adj2" fmla="val 546"/>
              </a:avLst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 rot="5400000">
              <a:off x="35687" y="3821909"/>
              <a:ext cx="3786214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"/>
            <p:cNvCxnSpPr/>
            <p:nvPr/>
          </p:nvCxnSpPr>
          <p:spPr>
            <a:xfrm rot="5400000">
              <a:off x="1608117" y="3821115"/>
              <a:ext cx="3786214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 rot="5400000">
              <a:off x="3322629" y="3963991"/>
              <a:ext cx="3786214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"/>
            <p:cNvCxnSpPr/>
            <p:nvPr/>
          </p:nvCxnSpPr>
          <p:spPr>
            <a:xfrm rot="5400000">
              <a:off x="4822827" y="3892553"/>
              <a:ext cx="3786214" cy="1588"/>
            </a:xfrm>
            <a:prstGeom prst="line">
              <a:avLst/>
            </a:prstGeom>
            <a:ln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73 CuadroTexto"/>
            <p:cNvSpPr txBox="1"/>
            <p:nvPr/>
          </p:nvSpPr>
          <p:spPr>
            <a:xfrm>
              <a:off x="1928794" y="1857364"/>
              <a:ext cx="1571636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200" b="1" dirty="0" err="1" smtClean="0">
                  <a:solidFill>
                    <a:schemeClr val="bg1"/>
                  </a:solidFill>
                </a:rPr>
                <a:t>Processador</a:t>
              </a:r>
              <a:r>
                <a:rPr lang="es-ES" sz="1200" b="1" dirty="0" smtClean="0">
                  <a:solidFill>
                    <a:schemeClr val="bg1"/>
                  </a:solidFill>
                </a:rPr>
                <a:t> XLST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5214942" y="1857364"/>
              <a:ext cx="1643074" cy="276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200" b="1" dirty="0" err="1" smtClean="0">
                  <a:solidFill>
                    <a:schemeClr val="bg1"/>
                  </a:solidFill>
                </a:rPr>
                <a:t>Processador</a:t>
              </a:r>
              <a:r>
                <a:rPr lang="es-ES" sz="1200" b="1" dirty="0" smtClean="0">
                  <a:solidFill>
                    <a:schemeClr val="bg1"/>
                  </a:solidFill>
                </a:rPr>
                <a:t> XLS-FO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4" name="83 CuadroTexto"/>
          <p:cNvSpPr txBox="1"/>
          <p:nvPr/>
        </p:nvSpPr>
        <p:spPr>
          <a:xfrm>
            <a:off x="1500166" y="1714488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u="sng" dirty="0" err="1" smtClean="0">
                <a:solidFill>
                  <a:schemeClr val="bg1"/>
                </a:solidFill>
              </a:rPr>
              <a:t>Transformació</a:t>
            </a:r>
            <a:r>
              <a:rPr lang="es-ES" sz="1200" b="1" u="sng" dirty="0" smtClean="0">
                <a:solidFill>
                  <a:schemeClr val="bg1"/>
                </a:solidFill>
              </a:rPr>
              <a:t> </a:t>
            </a:r>
            <a:r>
              <a:rPr lang="es-ES" sz="1200" b="1" u="sng" dirty="0" err="1" smtClean="0">
                <a:solidFill>
                  <a:schemeClr val="bg1"/>
                </a:solidFill>
              </a:rPr>
              <a:t>d’un</a:t>
            </a:r>
            <a:r>
              <a:rPr lang="es-ES" sz="1200" b="1" u="sng" dirty="0" smtClean="0">
                <a:solidFill>
                  <a:schemeClr val="bg1"/>
                </a:solidFill>
              </a:rPr>
              <a:t> XML en PDF i HTML.</a:t>
            </a:r>
            <a:endParaRPr lang="es-ES" sz="12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r>
              <a:rPr lang="es-ES" dirty="0" smtClean="0"/>
              <a:t>XSL-FO</a:t>
            </a:r>
          </a:p>
          <a:p>
            <a:pPr lvl="1"/>
            <a:r>
              <a:rPr lang="es-ES" dirty="0" err="1" smtClean="0"/>
              <a:t>Característiques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Llenguatge</a:t>
            </a:r>
            <a:r>
              <a:rPr lang="es-ES" dirty="0" smtClean="0"/>
              <a:t> </a:t>
            </a:r>
            <a:r>
              <a:rPr lang="es-ES" dirty="0" err="1" smtClean="0"/>
              <a:t>basat</a:t>
            </a:r>
            <a:r>
              <a:rPr lang="es-ES" dirty="0" smtClean="0"/>
              <a:t> en XML</a:t>
            </a:r>
          </a:p>
          <a:p>
            <a:pPr lvl="2"/>
            <a:r>
              <a:rPr lang="es-ES" dirty="0" smtClean="0"/>
              <a:t>Dona </a:t>
            </a:r>
            <a:r>
              <a:rPr lang="es-ES" dirty="0" err="1" smtClean="0"/>
              <a:t>format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 XML</a:t>
            </a:r>
          </a:p>
          <a:p>
            <a:pPr lvl="2"/>
            <a:r>
              <a:rPr lang="es-ES" dirty="0" smtClean="0"/>
              <a:t>Genera </a:t>
            </a:r>
            <a:r>
              <a:rPr lang="es-ES" dirty="0" err="1" smtClean="0"/>
              <a:t>sortides</a:t>
            </a:r>
            <a:r>
              <a:rPr lang="es-ES" dirty="0" smtClean="0"/>
              <a:t> </a:t>
            </a:r>
            <a:r>
              <a:rPr lang="es-ES" dirty="0" err="1" smtClean="0"/>
              <a:t>tant</a:t>
            </a:r>
            <a:r>
              <a:rPr lang="es-ES" dirty="0" smtClean="0"/>
              <a:t> per a </a:t>
            </a:r>
            <a:r>
              <a:rPr lang="es-ES" dirty="0" err="1" smtClean="0"/>
              <a:t>formats</a:t>
            </a:r>
            <a:r>
              <a:rPr lang="es-ES" dirty="0" smtClean="0"/>
              <a:t> de pantalla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formats</a:t>
            </a:r>
            <a:r>
              <a:rPr lang="es-ES" dirty="0" smtClean="0"/>
              <a:t> </a:t>
            </a:r>
            <a:r>
              <a:rPr lang="es-ES" dirty="0" err="1" smtClean="0"/>
              <a:t>paginats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S’utilitzan</a:t>
            </a:r>
            <a:r>
              <a:rPr lang="es-ES" dirty="0" smtClean="0"/>
              <a:t> </a:t>
            </a:r>
            <a:r>
              <a:rPr lang="es-ES" b="1" dirty="0" err="1" smtClean="0"/>
              <a:t>processadors</a:t>
            </a:r>
            <a:r>
              <a:rPr lang="es-ES" b="1" dirty="0" smtClean="0"/>
              <a:t> XSL-FO </a:t>
            </a:r>
            <a:r>
              <a:rPr lang="es-ES" dirty="0" smtClean="0"/>
              <a:t>per generar el </a:t>
            </a:r>
            <a:r>
              <a:rPr lang="es-ES" dirty="0" err="1" smtClean="0"/>
              <a:t>format</a:t>
            </a:r>
            <a:r>
              <a:rPr lang="es-ES" dirty="0" smtClean="0"/>
              <a:t> que es </a:t>
            </a:r>
            <a:r>
              <a:rPr lang="es-ES" dirty="0" err="1" smtClean="0"/>
              <a:t>necessiti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Sobretot</a:t>
            </a:r>
            <a:r>
              <a:rPr lang="es-ES" dirty="0" smtClean="0"/>
              <a:t> es fa servir per generar </a:t>
            </a:r>
            <a:r>
              <a:rPr lang="es-ES" dirty="0" err="1" smtClean="0"/>
              <a:t>documents</a:t>
            </a:r>
            <a:r>
              <a:rPr lang="es-ES" dirty="0" smtClean="0"/>
              <a:t> en </a:t>
            </a:r>
            <a:r>
              <a:rPr lang="es-ES" dirty="0" err="1" smtClean="0"/>
              <a:t>formats</a:t>
            </a:r>
            <a:r>
              <a:rPr lang="es-ES" dirty="0" smtClean="0"/>
              <a:t> per ser impresos: PDF o </a:t>
            </a:r>
            <a:r>
              <a:rPr lang="es-ES" dirty="0" err="1" smtClean="0"/>
              <a:t>Postcript</a:t>
            </a:r>
            <a:r>
              <a:rPr lang="es-ES" dirty="0" smtClean="0"/>
              <a:t>.</a:t>
            </a:r>
          </a:p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Conversió</a:t>
            </a:r>
            <a:r>
              <a:rPr kumimoji="0" lang="es-E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 </a:t>
            </a:r>
            <a:r>
              <a:rPr kumimoji="0" lang="es-ES" sz="41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adaptació</a:t>
            </a:r>
            <a:r>
              <a:rPr kumimoji="0" lang="es-E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s-ES" sz="41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documents</a:t>
            </a:r>
            <a:r>
              <a:rPr kumimoji="0" lang="es-E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XML. XLS-FO.</a:t>
            </a:r>
            <a:endParaRPr kumimoji="0" lang="es-E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XLS-FO</a:t>
            </a:r>
          </a:p>
          <a:p>
            <a:pPr lvl="1"/>
            <a:r>
              <a:rPr lang="es-ES" dirty="0" err="1" smtClean="0"/>
              <a:t>Processadors</a:t>
            </a:r>
            <a:r>
              <a:rPr lang="es-ES" dirty="0" smtClean="0"/>
              <a:t> I:</a:t>
            </a:r>
          </a:p>
          <a:p>
            <a:pPr lvl="2"/>
            <a:r>
              <a:rPr lang="es-ES" dirty="0" smtClean="0"/>
              <a:t>XEP</a:t>
            </a:r>
          </a:p>
          <a:p>
            <a:pPr lvl="3"/>
            <a:r>
              <a:rPr lang="es-ES" dirty="0" smtClean="0"/>
              <a:t>Es el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avançat</a:t>
            </a:r>
            <a:r>
              <a:rPr lang="es-ES" dirty="0" smtClean="0"/>
              <a:t> </a:t>
            </a:r>
            <a:r>
              <a:rPr lang="es-ES" dirty="0" err="1" smtClean="0"/>
              <a:t>però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de </a:t>
            </a:r>
            <a:r>
              <a:rPr lang="es-ES" dirty="0" err="1" smtClean="0"/>
              <a:t>pagament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PassiveTex</a:t>
            </a:r>
            <a:endParaRPr lang="es-ES" dirty="0" smtClean="0"/>
          </a:p>
          <a:p>
            <a:pPr lvl="3"/>
            <a:r>
              <a:rPr lang="es-ES" dirty="0" err="1" smtClean="0"/>
              <a:t>Permet</a:t>
            </a:r>
            <a:r>
              <a:rPr lang="es-ES" dirty="0" smtClean="0"/>
              <a:t> generar </a:t>
            </a:r>
            <a:r>
              <a:rPr lang="es-ES" dirty="0" err="1" smtClean="0"/>
              <a:t>fàcilment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 PDF. </a:t>
            </a:r>
          </a:p>
          <a:p>
            <a:pPr lvl="2"/>
            <a:r>
              <a:rPr lang="es-ES" dirty="0" err="1" smtClean="0"/>
              <a:t>XSLFormatter</a:t>
            </a:r>
            <a:endParaRPr lang="es-ES" dirty="0" smtClean="0"/>
          </a:p>
          <a:p>
            <a:pPr lvl="3"/>
            <a:r>
              <a:rPr lang="es-ES" dirty="0" err="1" smtClean="0"/>
              <a:t>Inclou</a:t>
            </a:r>
            <a:r>
              <a:rPr lang="es-ES" dirty="0" smtClean="0"/>
              <a:t> una </a:t>
            </a:r>
            <a:r>
              <a:rPr lang="es-ES" dirty="0" err="1" smtClean="0"/>
              <a:t>interfaç</a:t>
            </a:r>
            <a:r>
              <a:rPr lang="es-ES" dirty="0" smtClean="0"/>
              <a:t> </a:t>
            </a:r>
            <a:r>
              <a:rPr lang="es-ES" dirty="0" err="1" smtClean="0"/>
              <a:t>d’usuari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Funciona </a:t>
            </a:r>
            <a:r>
              <a:rPr lang="es-ES" dirty="0" err="1" smtClean="0"/>
              <a:t>amb</a:t>
            </a:r>
            <a:r>
              <a:rPr lang="es-ES" dirty="0" smtClean="0"/>
              <a:t> SO Windows.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XLS-FO.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XLS-FO</a:t>
            </a:r>
          </a:p>
          <a:p>
            <a:pPr lvl="1"/>
            <a:r>
              <a:rPr lang="es-ES" dirty="0" err="1" smtClean="0"/>
              <a:t>Processadors</a:t>
            </a:r>
            <a:r>
              <a:rPr lang="es-ES" dirty="0" smtClean="0"/>
              <a:t> II;</a:t>
            </a:r>
          </a:p>
          <a:p>
            <a:pPr lvl="2"/>
            <a:r>
              <a:rPr lang="es-ES" dirty="0" err="1" smtClean="0"/>
              <a:t>Unicorn</a:t>
            </a:r>
            <a:r>
              <a:rPr lang="es-ES" dirty="0" smtClean="0"/>
              <a:t> </a:t>
            </a:r>
            <a:r>
              <a:rPr lang="en-US" dirty="0" smtClean="0"/>
              <a:t>Formatting Objects  UFO</a:t>
            </a:r>
          </a:p>
          <a:p>
            <a:pPr lvl="3"/>
            <a:r>
              <a:rPr lang="en-US" dirty="0" err="1" smtClean="0"/>
              <a:t>Est</a:t>
            </a:r>
            <a:r>
              <a:rPr lang="es-ES" dirty="0" smtClean="0"/>
              <a:t>à implementado en C++. 	</a:t>
            </a:r>
          </a:p>
          <a:p>
            <a:pPr lvl="2"/>
            <a:r>
              <a:rPr lang="es-ES" dirty="0" smtClean="0"/>
              <a:t>FOP</a:t>
            </a:r>
          </a:p>
          <a:p>
            <a:pPr lvl="3"/>
            <a:r>
              <a:rPr lang="es-ES" dirty="0" smtClean="0">
                <a:hlinkClick r:id="rId2"/>
              </a:rPr>
              <a:t>http://xmlgraphics.apache.org/fop/</a:t>
            </a:r>
            <a:endParaRPr lang="es-ES" dirty="0" smtClean="0"/>
          </a:p>
          <a:p>
            <a:pPr lvl="3"/>
            <a:r>
              <a:rPr lang="es-ES" dirty="0" err="1" smtClean="0"/>
              <a:t>Implementat</a:t>
            </a:r>
            <a:r>
              <a:rPr lang="es-ES" dirty="0" smtClean="0"/>
              <a:t> en Java per Apache XML Project.</a:t>
            </a:r>
          </a:p>
          <a:p>
            <a:pPr lvl="3"/>
            <a:r>
              <a:rPr lang="es-ES" dirty="0" smtClean="0"/>
              <a:t>Va ser el primer.</a:t>
            </a:r>
          </a:p>
          <a:p>
            <a:pPr lvl="3"/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gratuit</a:t>
            </a:r>
            <a:r>
              <a:rPr lang="es-ES" dirty="0" smtClean="0"/>
              <a:t>.</a:t>
            </a:r>
          </a:p>
          <a:p>
            <a:pPr lvl="3"/>
            <a:r>
              <a:rPr lang="es-ES" dirty="0" err="1" smtClean="0"/>
              <a:t>És</a:t>
            </a:r>
            <a:r>
              <a:rPr lang="es-ES" dirty="0" smtClean="0"/>
              <a:t> el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utilitzat</a:t>
            </a:r>
            <a:r>
              <a:rPr lang="es-ES" dirty="0" smtClean="0"/>
              <a:t> </a:t>
            </a:r>
            <a:r>
              <a:rPr lang="es-ES" dirty="0" err="1" smtClean="0"/>
              <a:t>actualment</a:t>
            </a:r>
            <a:r>
              <a:rPr lang="es-ES" dirty="0" smtClean="0"/>
              <a:t>.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Conversió</a:t>
            </a:r>
            <a:r>
              <a:rPr lang="es-ES" dirty="0" smtClean="0"/>
              <a:t> i </a:t>
            </a:r>
            <a:r>
              <a:rPr lang="es-ES" dirty="0" err="1" smtClean="0"/>
              <a:t>adaptació</a:t>
            </a:r>
            <a:r>
              <a:rPr lang="es-ES" dirty="0" smtClean="0"/>
              <a:t> de </a:t>
            </a:r>
            <a:r>
              <a:rPr lang="es-ES" dirty="0" err="1" smtClean="0"/>
              <a:t>documents</a:t>
            </a:r>
            <a:r>
              <a:rPr lang="es-ES" dirty="0" smtClean="0"/>
              <a:t> XML. XLS-FO.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663</TotalTime>
  <Words>2411</Words>
  <Application>Microsoft Office PowerPoint</Application>
  <PresentationFormat>Presentación en pantalla (4:3)</PresentationFormat>
  <Paragraphs>445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57" baseType="lpstr">
      <vt:lpstr>Vértice</vt:lpstr>
      <vt:lpstr>Diapositiva 1</vt:lpstr>
      <vt:lpstr>Conversió i adaptació de documents XML. Introducció.</vt:lpstr>
      <vt:lpstr>Conversió i adaptació de documents XML. Introducció.</vt:lpstr>
      <vt:lpstr>Conversió i adaptació de documents XML. Transformació.</vt:lpstr>
      <vt:lpstr>Conversió i adaptació de documents XML. Transformació.</vt:lpstr>
      <vt:lpstr>Conversió i adaptació de documents XML. XSL-FO.</vt:lpstr>
      <vt:lpstr>Diapositiva 7</vt:lpstr>
      <vt:lpstr>Conversió i adaptació de documents XML. XLS-FO.</vt:lpstr>
      <vt:lpstr>Conversió i adaptació de documents XML. XLS-FO.</vt:lpstr>
      <vt:lpstr>Conversió i adaptació de documents XML. XLS-FO.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XLST.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  <vt:lpstr>Conversió i adaptació de documents XML. XPath.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Pere</dc:creator>
  <cp:lastModifiedBy>user</cp:lastModifiedBy>
  <cp:revision>114</cp:revision>
  <dcterms:created xsi:type="dcterms:W3CDTF">2017-02-04T14:05:34Z</dcterms:created>
  <dcterms:modified xsi:type="dcterms:W3CDTF">2017-02-14T23:22:09Z</dcterms:modified>
</cp:coreProperties>
</file>