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8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4F659-3856-41FB-AE7B-E03B87E6ECAD}" type="datetimeFigureOut">
              <a:rPr lang="es-ES" smtClean="0"/>
              <a:pPr/>
              <a:t>07/03/2017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5E0FC-50B1-4194-8E67-EB2516005E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96A07-8F01-4A69-B5F8-9493E1E0F50D}" type="datetime1">
              <a:rPr lang="es-ES" smtClean="0"/>
              <a:pPr/>
              <a:t>07/03/2017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M07 Serveis de Xarxa - UF4. Accés a sistemes remots</a:t>
            </a:r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6C4-E001-49F7-B978-ABAC635DFD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0CF62-934E-4F13-A579-612D125DE97D}" type="datetime1">
              <a:rPr lang="es-ES" smtClean="0"/>
              <a:pPr/>
              <a:t>07/03/2017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M07 Serveis de Xarxa - UF4. Accés a sistemes remots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6C4-E001-49F7-B978-ABAC635DFD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02A5-1DF4-4384-9A80-ABA18C5ED545}" type="datetime1">
              <a:rPr lang="es-ES" smtClean="0"/>
              <a:pPr/>
              <a:t>07/03/2017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M07 Serveis de Xarxa - UF4. Accés a sistemes remots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6C4-E001-49F7-B978-ABAC635DFD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FF371-CC7C-4D9B-9BEF-A094780462F6}" type="datetime1">
              <a:rPr lang="es-ES" smtClean="0"/>
              <a:pPr/>
              <a:t>07/03/2017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M07 Serveis de Xarxa - UF4. Accés a sistemes remots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6C4-E001-49F7-B978-ABAC635DFD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05AD8-551F-484F-A9D6-C628E748FD90}" type="datetime1">
              <a:rPr lang="es-ES" smtClean="0"/>
              <a:pPr/>
              <a:t>07/03/2017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M07 Serveis de Xarxa - UF4. Accés a sistemes remots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6C4-E001-49F7-B978-ABAC635DFD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2905-EC6F-4245-874C-823362DF0B52}" type="datetime1">
              <a:rPr lang="es-ES" smtClean="0"/>
              <a:pPr/>
              <a:t>07/03/2017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M07 Serveis de Xarxa - UF4. Accés a sistemes remots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6C4-E001-49F7-B978-ABAC635DFD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509A7-AF73-4F87-A965-31D009DE2680}" type="datetime1">
              <a:rPr lang="es-ES" smtClean="0"/>
              <a:pPr/>
              <a:t>07/03/2017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M07 Serveis de Xarxa - UF4. Accés a sistemes remots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6C4-E001-49F7-B978-ABAC635DFD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E43F9-50E7-471A-BE0A-E67C6E5118D6}" type="datetime1">
              <a:rPr lang="es-ES" smtClean="0"/>
              <a:pPr/>
              <a:t>07/03/2017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M07 Serveis de Xarxa - UF4. Accés a sistemes remots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6C4-E001-49F7-B978-ABAC635DFD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9EAA4-8C50-42DE-AD9B-0CA693AFE3CB}" type="datetime1">
              <a:rPr lang="es-ES" smtClean="0"/>
              <a:pPr/>
              <a:t>07/03/2017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M07 Serveis de Xarxa - UF4. Accés a sistemes remots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6C4-E001-49F7-B978-ABAC635DFD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71677-E6D3-4FC1-B255-EBC148817E04}" type="datetime1">
              <a:rPr lang="es-ES" smtClean="0"/>
              <a:pPr/>
              <a:t>07/03/2017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M07 Serveis de Xarxa - UF4. Accés a sistemes remots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6C4-E001-49F7-B978-ABAC635DFD0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C1E76-E080-4C6C-9D61-5CF86E6E59D3}" type="datetime1">
              <a:rPr lang="es-ES" smtClean="0"/>
              <a:pPr/>
              <a:t>07/03/2017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M07 Serveis de Xarxa - UF4. Accés a sistemes remots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74356C4-E001-49F7-B978-ABAC635DFD0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87B384-7C84-48E8-8975-6C739BC08B5B}" type="datetime1">
              <a:rPr lang="es-ES" smtClean="0"/>
              <a:pPr/>
              <a:t>07/03/2017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s-ES" smtClean="0"/>
              <a:t>M07 Serveis de Xarxa - UF4. Accés a sistemes remots</a:t>
            </a: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4356C4-E001-49F7-B978-ABAC635DFD0B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hatismyip.com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00100" y="1428736"/>
            <a:ext cx="7572428" cy="2301240"/>
          </a:xfrm>
        </p:spPr>
        <p:txBody>
          <a:bodyPr/>
          <a:lstStyle/>
          <a:p>
            <a:r>
              <a:rPr lang="es-ES" dirty="0" smtClean="0"/>
              <a:t>M07 –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8001056" cy="1752600"/>
          </a:xfrm>
        </p:spPr>
        <p:txBody>
          <a:bodyPr/>
          <a:lstStyle/>
          <a:p>
            <a:r>
              <a:rPr lang="es-ES" dirty="0" smtClean="0"/>
              <a:t>UF 4 – ACCÉS A SISTEMES REMOTS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SSH:</a:t>
            </a:r>
          </a:p>
          <a:p>
            <a:pPr lvl="1"/>
            <a:r>
              <a:rPr lang="es-ES" dirty="0" err="1" smtClean="0"/>
              <a:t>Protocol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que </a:t>
            </a:r>
            <a:r>
              <a:rPr lang="es-ES" dirty="0" err="1" smtClean="0"/>
              <a:t>permet</a:t>
            </a:r>
            <a:r>
              <a:rPr lang="es-ES" dirty="0" smtClean="0"/>
              <a:t> </a:t>
            </a:r>
            <a:r>
              <a:rPr lang="es-ES" dirty="0" err="1" smtClean="0"/>
              <a:t>l’intercanvi</a:t>
            </a:r>
            <a:r>
              <a:rPr lang="es-ES" dirty="0" smtClean="0"/>
              <a:t> </a:t>
            </a:r>
            <a:r>
              <a:rPr lang="es-ES" dirty="0" err="1" smtClean="0"/>
              <a:t>d’informació</a:t>
            </a:r>
            <a:r>
              <a:rPr lang="es-ES" dirty="0" smtClean="0"/>
              <a:t> de manera segura.</a:t>
            </a:r>
          </a:p>
          <a:p>
            <a:pPr lvl="1"/>
            <a:r>
              <a:rPr lang="es-ES" dirty="0" err="1" smtClean="0"/>
              <a:t>Utilitza</a:t>
            </a:r>
            <a:r>
              <a:rPr lang="es-ES" dirty="0" smtClean="0"/>
              <a:t> </a:t>
            </a:r>
            <a:r>
              <a:rPr lang="es-ES" dirty="0" err="1" smtClean="0"/>
              <a:t>encriptció</a:t>
            </a:r>
            <a:r>
              <a:rPr lang="es-ES" dirty="0" smtClean="0"/>
              <a:t> i criptografía de </a:t>
            </a:r>
            <a:r>
              <a:rPr lang="es-ES" dirty="0" err="1" smtClean="0"/>
              <a:t>clau</a:t>
            </a:r>
            <a:r>
              <a:rPr lang="es-ES" dirty="0" smtClean="0"/>
              <a:t> pública per tal de </a:t>
            </a:r>
            <a:r>
              <a:rPr lang="es-ES" dirty="0" err="1" smtClean="0"/>
              <a:t>fer</a:t>
            </a:r>
            <a:r>
              <a:rPr lang="es-ES" dirty="0" smtClean="0"/>
              <a:t> </a:t>
            </a:r>
            <a:r>
              <a:rPr lang="es-ES" dirty="0" err="1" smtClean="0"/>
              <a:t>l’autenticació</a:t>
            </a:r>
            <a:r>
              <a:rPr lang="es-ES" dirty="0" smtClean="0"/>
              <a:t> de </a:t>
            </a:r>
            <a:r>
              <a:rPr lang="es-ES" dirty="0" err="1" smtClean="0"/>
              <a:t>l’estació</a:t>
            </a:r>
            <a:r>
              <a:rPr lang="es-ES" dirty="0" smtClean="0"/>
              <a:t> remota.</a:t>
            </a:r>
          </a:p>
          <a:p>
            <a:pPr lvl="1"/>
            <a:r>
              <a:rPr lang="es-ES" dirty="0" err="1" smtClean="0"/>
              <a:t>Eina</a:t>
            </a:r>
            <a:r>
              <a:rPr lang="es-ES" dirty="0" smtClean="0"/>
              <a:t> </a:t>
            </a:r>
            <a:r>
              <a:rPr lang="es-ES" dirty="0" err="1" smtClean="0"/>
              <a:t>fonamental</a:t>
            </a:r>
            <a:r>
              <a:rPr lang="es-ES" dirty="0" smtClean="0"/>
              <a:t> per a </a:t>
            </a:r>
            <a:r>
              <a:rPr lang="es-ES" dirty="0" err="1" smtClean="0"/>
              <a:t>l’administrador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Una de les </a:t>
            </a:r>
            <a:r>
              <a:rPr lang="es-ES" dirty="0" err="1" smtClean="0"/>
              <a:t>funcions</a:t>
            </a:r>
            <a:r>
              <a:rPr lang="es-ES" dirty="0" smtClean="0"/>
              <a:t> </a:t>
            </a:r>
            <a:r>
              <a:rPr lang="es-ES" dirty="0" err="1" smtClean="0"/>
              <a:t>més</a:t>
            </a:r>
            <a:r>
              <a:rPr lang="es-ES" dirty="0" smtClean="0"/>
              <a:t> </a:t>
            </a:r>
            <a:r>
              <a:rPr lang="es-ES" dirty="0" err="1" smtClean="0"/>
              <a:t>emprades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iniciar una </a:t>
            </a:r>
            <a:r>
              <a:rPr lang="es-ES" dirty="0" err="1" smtClean="0"/>
              <a:t>sessió</a:t>
            </a:r>
            <a:r>
              <a:rPr lang="es-ES" dirty="0" smtClean="0"/>
              <a:t> remota per tal </a:t>
            </a:r>
            <a:r>
              <a:rPr lang="es-ES" dirty="0" err="1" smtClean="0"/>
              <a:t>d’executar</a:t>
            </a:r>
            <a:r>
              <a:rPr lang="es-ES" dirty="0" smtClean="0"/>
              <a:t> </a:t>
            </a:r>
            <a:r>
              <a:rPr lang="es-ES" dirty="0" err="1" smtClean="0"/>
              <a:t>ordres</a:t>
            </a:r>
            <a:r>
              <a:rPr lang="es-ES" dirty="0" smtClean="0"/>
              <a:t>.</a:t>
            </a:r>
          </a:p>
          <a:p>
            <a:pPr lvl="1">
              <a:buNone/>
            </a:pP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M07 Serveis de Xarxa - UF4. Accés a sistemes remots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SSH:</a:t>
            </a:r>
          </a:p>
          <a:p>
            <a:pPr lvl="1"/>
            <a:r>
              <a:rPr lang="es-ES" dirty="0" err="1" smtClean="0"/>
              <a:t>Altres</a:t>
            </a:r>
            <a:r>
              <a:rPr lang="es-ES" dirty="0" smtClean="0"/>
              <a:t> </a:t>
            </a:r>
            <a:r>
              <a:rPr lang="es-ES" dirty="0" err="1" smtClean="0"/>
              <a:t>funcions</a:t>
            </a:r>
            <a:r>
              <a:rPr lang="es-ES" dirty="0" smtClean="0"/>
              <a:t> que </a:t>
            </a:r>
            <a:r>
              <a:rPr lang="es-ES" dirty="0" err="1" smtClean="0"/>
              <a:t>permet</a:t>
            </a:r>
            <a:r>
              <a:rPr lang="es-ES" dirty="0" smtClean="0"/>
              <a:t>:</a:t>
            </a:r>
          </a:p>
          <a:p>
            <a:pPr lvl="2"/>
            <a:r>
              <a:rPr lang="es-ES" dirty="0" err="1" smtClean="0"/>
              <a:t>Transmetre</a:t>
            </a:r>
            <a:r>
              <a:rPr lang="es-ES" dirty="0" smtClean="0"/>
              <a:t> </a:t>
            </a:r>
            <a:r>
              <a:rPr lang="es-ES" dirty="0" err="1" smtClean="0"/>
              <a:t>fitxers</a:t>
            </a:r>
            <a:r>
              <a:rPr lang="es-ES" dirty="0" smtClean="0"/>
              <a:t> de manera segura.</a:t>
            </a:r>
          </a:p>
          <a:p>
            <a:pPr lvl="2"/>
            <a:r>
              <a:rPr lang="es-ES" dirty="0" err="1" smtClean="0"/>
              <a:t>Fer</a:t>
            </a:r>
            <a:r>
              <a:rPr lang="es-ES" dirty="0" smtClean="0"/>
              <a:t> </a:t>
            </a:r>
            <a:r>
              <a:rPr lang="es-ES" dirty="0" err="1" smtClean="0"/>
              <a:t>túnels</a:t>
            </a:r>
            <a:r>
              <a:rPr lang="es-ES" dirty="0" smtClean="0"/>
              <a:t> per </a:t>
            </a:r>
            <a:r>
              <a:rPr lang="es-ES" dirty="0" err="1" smtClean="0"/>
              <a:t>assegurar</a:t>
            </a:r>
            <a:r>
              <a:rPr lang="es-ES" dirty="0" smtClean="0"/>
              <a:t> </a:t>
            </a:r>
            <a:r>
              <a:rPr lang="es-ES" dirty="0" err="1" smtClean="0"/>
              <a:t>qualsevol</a:t>
            </a:r>
            <a:r>
              <a:rPr lang="es-ES" dirty="0" smtClean="0"/>
              <a:t> </a:t>
            </a:r>
            <a:r>
              <a:rPr lang="es-ES" dirty="0" err="1" smtClean="0"/>
              <a:t>servei</a:t>
            </a:r>
            <a:r>
              <a:rPr lang="es-ES" dirty="0" smtClean="0"/>
              <a:t> que no es </a:t>
            </a:r>
            <a:r>
              <a:rPr lang="es-ES" dirty="0" err="1" smtClean="0"/>
              <a:t>transmetri</a:t>
            </a:r>
            <a:r>
              <a:rPr lang="es-ES" dirty="0" smtClean="0"/>
              <a:t> </a:t>
            </a:r>
            <a:r>
              <a:rPr lang="es-ES" dirty="0" err="1" smtClean="0"/>
              <a:t>encriptat</a:t>
            </a:r>
            <a:r>
              <a:rPr lang="es-ES" dirty="0" smtClean="0"/>
              <a:t> (HTTP,SMTP,VNC, etc.) o per </a:t>
            </a:r>
            <a:r>
              <a:rPr lang="es-ES" dirty="0" err="1" smtClean="0"/>
              <a:t>travessar</a:t>
            </a:r>
            <a:r>
              <a:rPr lang="es-ES" dirty="0" smtClean="0"/>
              <a:t> </a:t>
            </a:r>
            <a:r>
              <a:rPr lang="es-ES" dirty="0" err="1" smtClean="0"/>
              <a:t>tallafocs</a:t>
            </a:r>
            <a:r>
              <a:rPr lang="es-ES" dirty="0" smtClean="0"/>
              <a:t> que </a:t>
            </a:r>
            <a:r>
              <a:rPr lang="es-ES" dirty="0" err="1" smtClean="0"/>
              <a:t>estiguin</a:t>
            </a:r>
            <a:r>
              <a:rPr lang="es-ES" dirty="0" smtClean="0"/>
              <a:t> </a:t>
            </a:r>
            <a:r>
              <a:rPr lang="es-ES" dirty="0" err="1" smtClean="0"/>
              <a:t>bloquejant</a:t>
            </a:r>
            <a:r>
              <a:rPr lang="es-ES" dirty="0" smtClean="0"/>
              <a:t> el </a:t>
            </a:r>
            <a:r>
              <a:rPr lang="es-ES" dirty="0" err="1" smtClean="0"/>
              <a:t>protocol</a:t>
            </a:r>
            <a:r>
              <a:rPr lang="es-ES" dirty="0" smtClean="0"/>
              <a:t>.</a:t>
            </a:r>
          </a:p>
          <a:p>
            <a:pPr lvl="2"/>
            <a:r>
              <a:rPr lang="es-ES" dirty="0" err="1" smtClean="0"/>
              <a:t>Reenviament</a:t>
            </a:r>
            <a:r>
              <a:rPr lang="es-ES" dirty="0" smtClean="0"/>
              <a:t> </a:t>
            </a:r>
            <a:r>
              <a:rPr lang="es-ES" dirty="0" err="1" smtClean="0"/>
              <a:t>automàtic</a:t>
            </a:r>
            <a:r>
              <a:rPr lang="es-ES" dirty="0" smtClean="0"/>
              <a:t> de </a:t>
            </a:r>
            <a:r>
              <a:rPr lang="es-ES" dirty="0" err="1" smtClean="0"/>
              <a:t>sessions</a:t>
            </a:r>
            <a:r>
              <a:rPr lang="es-ES" dirty="0" smtClean="0"/>
              <a:t> X11*.</a:t>
            </a:r>
          </a:p>
          <a:p>
            <a:pPr lvl="2"/>
            <a:r>
              <a:rPr lang="es-ES" dirty="0" smtClean="0"/>
              <a:t>Actuar </a:t>
            </a:r>
            <a:r>
              <a:rPr lang="es-ES" dirty="0" err="1" smtClean="0"/>
              <a:t>com</a:t>
            </a:r>
            <a:r>
              <a:rPr lang="es-ES" dirty="0" smtClean="0"/>
              <a:t> a sistema de </a:t>
            </a:r>
            <a:r>
              <a:rPr lang="es-ES" dirty="0" err="1" smtClean="0"/>
              <a:t>fitxers</a:t>
            </a:r>
            <a:r>
              <a:rPr lang="es-ES" dirty="0" smtClean="0"/>
              <a:t> en </a:t>
            </a:r>
            <a:r>
              <a:rPr lang="es-ES" dirty="0" err="1" smtClean="0"/>
              <a:t>xarxa</a:t>
            </a:r>
            <a:r>
              <a:rPr lang="es-ES" dirty="0" smtClean="0"/>
              <a:t> (</a:t>
            </a:r>
            <a:r>
              <a:rPr lang="es-ES" dirty="0" err="1" smtClean="0"/>
              <a:t>fent</a:t>
            </a:r>
            <a:r>
              <a:rPr lang="es-ES" dirty="0" smtClean="0"/>
              <a:t> servir SSHFS)*.</a:t>
            </a:r>
          </a:p>
          <a:p>
            <a:pPr lvl="2"/>
            <a:endParaRPr lang="es-ES" dirty="0" smtClean="0"/>
          </a:p>
          <a:p>
            <a:pPr lvl="1">
              <a:buNone/>
            </a:pPr>
            <a:r>
              <a:rPr lang="es-ES" sz="1600" i="1" dirty="0" smtClean="0"/>
              <a:t>*</a:t>
            </a:r>
            <a:r>
              <a:rPr lang="es-ES" sz="1600" b="1" i="1" dirty="0" err="1" smtClean="0"/>
              <a:t>Reenviament</a:t>
            </a:r>
            <a:r>
              <a:rPr lang="es-ES" sz="1600" b="1" i="1" dirty="0" smtClean="0"/>
              <a:t> de </a:t>
            </a:r>
            <a:r>
              <a:rPr lang="es-ES" sz="1600" b="1" i="1" dirty="0" err="1" smtClean="0"/>
              <a:t>sessions</a:t>
            </a:r>
            <a:r>
              <a:rPr lang="es-ES" sz="1600" b="1" i="1" dirty="0" smtClean="0"/>
              <a:t> X11</a:t>
            </a:r>
            <a:r>
              <a:rPr lang="es-ES" sz="1600" i="1" dirty="0" smtClean="0"/>
              <a:t>: </a:t>
            </a:r>
            <a:r>
              <a:rPr lang="es-ES" sz="1600" i="1" dirty="0" err="1" smtClean="0"/>
              <a:t>permet</a:t>
            </a:r>
            <a:r>
              <a:rPr lang="es-ES" sz="1600" i="1" dirty="0" smtClean="0"/>
              <a:t> </a:t>
            </a:r>
            <a:r>
              <a:rPr lang="es-ES" sz="1600" i="1" dirty="0" err="1" smtClean="0"/>
              <a:t>executar</a:t>
            </a:r>
            <a:r>
              <a:rPr lang="es-ES" sz="1600" i="1" dirty="0" smtClean="0"/>
              <a:t> </a:t>
            </a:r>
            <a:r>
              <a:rPr lang="es-ES" sz="1600" i="1" dirty="0" err="1" smtClean="0"/>
              <a:t>programari</a:t>
            </a:r>
            <a:r>
              <a:rPr lang="es-ES" sz="1600" i="1" dirty="0" smtClean="0"/>
              <a:t> en un </a:t>
            </a:r>
            <a:r>
              <a:rPr lang="es-ES" sz="1600" i="1" dirty="0" err="1" smtClean="0"/>
              <a:t>equip</a:t>
            </a:r>
            <a:r>
              <a:rPr lang="es-ES" sz="1600" i="1" dirty="0" smtClean="0"/>
              <a:t> </a:t>
            </a:r>
            <a:r>
              <a:rPr lang="es-ES" sz="1600" i="1" dirty="0" err="1" smtClean="0"/>
              <a:t>remot</a:t>
            </a:r>
            <a:r>
              <a:rPr lang="es-ES" sz="1600" i="1" dirty="0" smtClean="0"/>
              <a:t> </a:t>
            </a:r>
            <a:r>
              <a:rPr lang="es-ES" sz="1600" i="1" dirty="0" err="1" smtClean="0"/>
              <a:t>visualitzant</a:t>
            </a:r>
            <a:r>
              <a:rPr lang="es-ES" sz="1600" i="1" dirty="0" smtClean="0"/>
              <a:t> </a:t>
            </a:r>
            <a:r>
              <a:rPr lang="es-ES" sz="1600" i="1" dirty="0" err="1" smtClean="0"/>
              <a:t>l’interfície</a:t>
            </a:r>
            <a:r>
              <a:rPr lang="es-ES" sz="1600" i="1" dirty="0" smtClean="0"/>
              <a:t> </a:t>
            </a:r>
            <a:r>
              <a:rPr lang="es-ES" sz="1600" i="1" dirty="0" err="1" smtClean="0"/>
              <a:t>gràfica</a:t>
            </a:r>
            <a:r>
              <a:rPr lang="es-ES" sz="1600" i="1" dirty="0" smtClean="0"/>
              <a:t> en </a:t>
            </a:r>
            <a:r>
              <a:rPr lang="es-ES" sz="1600" i="1" dirty="0" err="1" smtClean="0"/>
              <a:t>l’equip</a:t>
            </a:r>
            <a:r>
              <a:rPr lang="es-ES" sz="1600" i="1" dirty="0" smtClean="0"/>
              <a:t> local.</a:t>
            </a:r>
          </a:p>
          <a:p>
            <a:pPr lvl="1">
              <a:buNone/>
            </a:pPr>
            <a:r>
              <a:rPr lang="es-ES" sz="1600" i="1" dirty="0" smtClean="0"/>
              <a:t>*</a:t>
            </a:r>
            <a:r>
              <a:rPr lang="es-ES" sz="1600" b="1" i="1" dirty="0" smtClean="0"/>
              <a:t>SSHFS:</a:t>
            </a:r>
            <a:r>
              <a:rPr lang="es-ES" sz="1600" i="1" dirty="0" smtClean="0"/>
              <a:t> sistema de </a:t>
            </a:r>
            <a:r>
              <a:rPr lang="es-ES" sz="1600" i="1" dirty="0" err="1" smtClean="0"/>
              <a:t>fitxers</a:t>
            </a:r>
            <a:r>
              <a:rPr lang="es-ES" sz="1600" i="1" dirty="0" smtClean="0"/>
              <a:t> en </a:t>
            </a:r>
            <a:r>
              <a:rPr lang="es-ES" sz="1600" i="1" dirty="0" err="1" smtClean="0"/>
              <a:t>xarxa</a:t>
            </a:r>
            <a:r>
              <a:rPr lang="es-ES" sz="1600" i="1" dirty="0" smtClean="0"/>
              <a:t> que fa servir SSH per comunicar </a:t>
            </a:r>
            <a:r>
              <a:rPr lang="es-ES" sz="1600" i="1" dirty="0" err="1" smtClean="0"/>
              <a:t>els</a:t>
            </a:r>
            <a:r>
              <a:rPr lang="es-ES" sz="1600" i="1" dirty="0" smtClean="0"/>
              <a:t> </a:t>
            </a:r>
            <a:r>
              <a:rPr lang="es-ES" sz="1600" i="1" dirty="0" err="1" smtClean="0"/>
              <a:t>diferents</a:t>
            </a:r>
            <a:r>
              <a:rPr lang="es-ES" sz="1600" i="1" dirty="0" smtClean="0"/>
              <a:t> </a:t>
            </a:r>
            <a:r>
              <a:rPr lang="es-ES" sz="1600" i="1" dirty="0" err="1" smtClean="0"/>
              <a:t>equips</a:t>
            </a:r>
            <a:r>
              <a:rPr lang="es-ES" sz="1600" i="1" dirty="0" smtClean="0"/>
              <a:t>.</a:t>
            </a:r>
            <a:endParaRPr lang="es-ES" sz="1600" i="1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285984" y="6286520"/>
            <a:ext cx="3752856" cy="365125"/>
          </a:xfrm>
        </p:spPr>
        <p:txBody>
          <a:bodyPr/>
          <a:lstStyle/>
          <a:p>
            <a:r>
              <a:rPr lang="es-ES" smtClean="0"/>
              <a:t>M07 Serveis de Xarxa - UF4. Accés a sistemes remots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SSH – </a:t>
            </a:r>
            <a:r>
              <a:rPr lang="es-ES" dirty="0" err="1" smtClean="0"/>
              <a:t>Conceptes</a:t>
            </a:r>
            <a:r>
              <a:rPr lang="es-ES" dirty="0" smtClean="0"/>
              <a:t> </a:t>
            </a:r>
            <a:r>
              <a:rPr lang="es-ES" dirty="0" err="1" smtClean="0"/>
              <a:t>criptogràfics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Criptografía: </a:t>
            </a:r>
            <a:r>
              <a:rPr lang="es-ES" dirty="0" err="1" smtClean="0"/>
              <a:t>ens</a:t>
            </a:r>
            <a:r>
              <a:rPr lang="es-ES" dirty="0" smtClean="0"/>
              <a:t> aporta </a:t>
            </a:r>
            <a:r>
              <a:rPr lang="es-ES" dirty="0" err="1" smtClean="0"/>
              <a:t>tècniques</a:t>
            </a:r>
            <a:r>
              <a:rPr lang="es-ES" dirty="0" smtClean="0"/>
              <a:t> per </a:t>
            </a:r>
            <a:r>
              <a:rPr lang="es-ES" dirty="0" err="1" smtClean="0"/>
              <a:t>encriptar</a:t>
            </a:r>
            <a:r>
              <a:rPr lang="es-ES" dirty="0" smtClean="0"/>
              <a:t> i </a:t>
            </a:r>
            <a:r>
              <a:rPr lang="es-ES" dirty="0" err="1" smtClean="0"/>
              <a:t>desencriptar</a:t>
            </a:r>
            <a:r>
              <a:rPr lang="es-ES" dirty="0" smtClean="0"/>
              <a:t> </a:t>
            </a:r>
            <a:r>
              <a:rPr lang="es-ES" dirty="0" err="1" smtClean="0"/>
              <a:t>informació</a:t>
            </a:r>
            <a:r>
              <a:rPr lang="es-ES" dirty="0"/>
              <a:t> </a:t>
            </a:r>
            <a:r>
              <a:rPr lang="es-ES" dirty="0" smtClean="0"/>
              <a:t>per enviar </a:t>
            </a:r>
            <a:r>
              <a:rPr lang="es-ES" dirty="0" err="1" smtClean="0"/>
              <a:t>missatges</a:t>
            </a:r>
            <a:r>
              <a:rPr lang="es-ES" dirty="0" smtClean="0"/>
              <a:t> per un canal que no </a:t>
            </a:r>
            <a:r>
              <a:rPr lang="es-ES" dirty="0" err="1" smtClean="0"/>
              <a:t>és</a:t>
            </a:r>
            <a:r>
              <a:rPr lang="es-ES" dirty="0" smtClean="0"/>
              <a:t> de </a:t>
            </a:r>
            <a:r>
              <a:rPr lang="es-ES" dirty="0" err="1" smtClean="0"/>
              <a:t>confiança</a:t>
            </a:r>
            <a:r>
              <a:rPr lang="es-ES" dirty="0" smtClean="0"/>
              <a:t>.</a:t>
            </a:r>
          </a:p>
          <a:p>
            <a:pPr lvl="1"/>
            <a:r>
              <a:rPr lang="es-ES" dirty="0" err="1" smtClean="0"/>
              <a:t>Hi</a:t>
            </a:r>
            <a:r>
              <a:rPr lang="es-ES" dirty="0" smtClean="0"/>
              <a:t> ha </a:t>
            </a:r>
            <a:r>
              <a:rPr lang="es-ES" dirty="0" err="1" smtClean="0"/>
              <a:t>differents</a:t>
            </a:r>
            <a:r>
              <a:rPr lang="es-ES" dirty="0" smtClean="0"/>
              <a:t> </a:t>
            </a:r>
            <a:r>
              <a:rPr lang="es-ES" dirty="0" err="1" smtClean="0"/>
              <a:t>tècniques</a:t>
            </a:r>
            <a:r>
              <a:rPr lang="es-ES" dirty="0" smtClean="0"/>
              <a:t> </a:t>
            </a:r>
            <a:r>
              <a:rPr lang="es-ES" dirty="0" err="1" smtClean="0"/>
              <a:t>criptogràfiques</a:t>
            </a:r>
            <a:r>
              <a:rPr lang="es-ES" dirty="0" smtClean="0"/>
              <a:t>. </a:t>
            </a:r>
            <a:r>
              <a:rPr lang="es-ES" dirty="0" err="1" smtClean="0"/>
              <a:t>Dues</a:t>
            </a:r>
            <a:r>
              <a:rPr lang="es-ES" dirty="0" smtClean="0"/>
              <a:t> de les </a:t>
            </a:r>
            <a:r>
              <a:rPr lang="es-ES" dirty="0" err="1" smtClean="0"/>
              <a:t>més</a:t>
            </a:r>
            <a:r>
              <a:rPr lang="es-ES" dirty="0" smtClean="0"/>
              <a:t> </a:t>
            </a:r>
            <a:r>
              <a:rPr lang="es-ES" dirty="0" err="1" smtClean="0"/>
              <a:t>emprades</a:t>
            </a:r>
            <a:r>
              <a:rPr lang="es-ES" dirty="0" smtClean="0"/>
              <a:t>:</a:t>
            </a:r>
          </a:p>
          <a:p>
            <a:pPr lvl="2"/>
            <a:r>
              <a:rPr lang="es-ES" dirty="0" err="1" smtClean="0"/>
              <a:t>Criptografia</a:t>
            </a:r>
            <a:r>
              <a:rPr lang="es-ES" dirty="0" smtClean="0"/>
              <a:t> </a:t>
            </a:r>
            <a:r>
              <a:rPr lang="es-ES" dirty="0" err="1" smtClean="0"/>
              <a:t>simètrica</a:t>
            </a:r>
            <a:r>
              <a:rPr lang="es-ES" dirty="0" smtClean="0"/>
              <a:t> o de </a:t>
            </a:r>
            <a:r>
              <a:rPr lang="es-ES" dirty="0" err="1" smtClean="0"/>
              <a:t>clau</a:t>
            </a:r>
            <a:r>
              <a:rPr lang="es-ES" dirty="0" smtClean="0"/>
              <a:t> compartida.</a:t>
            </a:r>
          </a:p>
          <a:p>
            <a:pPr lvl="2"/>
            <a:r>
              <a:rPr lang="es-ES" dirty="0" err="1" smtClean="0"/>
              <a:t>Criptografia</a:t>
            </a:r>
            <a:r>
              <a:rPr lang="es-ES" dirty="0" smtClean="0"/>
              <a:t> </a:t>
            </a:r>
            <a:r>
              <a:rPr lang="es-ES" dirty="0" err="1" smtClean="0"/>
              <a:t>asimètrica</a:t>
            </a:r>
            <a:r>
              <a:rPr lang="es-ES" dirty="0" smtClean="0"/>
              <a:t> o de </a:t>
            </a:r>
            <a:r>
              <a:rPr lang="es-ES" dirty="0" err="1" smtClean="0"/>
              <a:t>clau</a:t>
            </a:r>
            <a:r>
              <a:rPr lang="es-ES" dirty="0" smtClean="0"/>
              <a:t> pública.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00232" y="6356350"/>
            <a:ext cx="4019568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SSH – </a:t>
            </a:r>
            <a:r>
              <a:rPr lang="es-ES" dirty="0" err="1" smtClean="0"/>
              <a:t>Conceptes</a:t>
            </a:r>
            <a:r>
              <a:rPr lang="es-ES" dirty="0" smtClean="0"/>
              <a:t> </a:t>
            </a:r>
            <a:r>
              <a:rPr lang="es-ES" dirty="0" err="1" smtClean="0"/>
              <a:t>criptogràfics</a:t>
            </a:r>
            <a:r>
              <a:rPr lang="es-ES" dirty="0" smtClean="0"/>
              <a:t>.</a:t>
            </a:r>
          </a:p>
          <a:p>
            <a:pPr lvl="1"/>
            <a:r>
              <a:rPr lang="es-ES" dirty="0" err="1" smtClean="0"/>
              <a:t>Criptografia</a:t>
            </a:r>
            <a:r>
              <a:rPr lang="es-ES" dirty="0" smtClean="0"/>
              <a:t> de </a:t>
            </a:r>
            <a:r>
              <a:rPr lang="es-ES" dirty="0" err="1" smtClean="0"/>
              <a:t>clau</a:t>
            </a:r>
            <a:r>
              <a:rPr lang="es-ES" dirty="0" smtClean="0"/>
              <a:t> compartida:</a:t>
            </a:r>
          </a:p>
          <a:p>
            <a:pPr lvl="2"/>
            <a:r>
              <a:rPr lang="es-ES" dirty="0" err="1" smtClean="0"/>
              <a:t>S’utilitza</a:t>
            </a:r>
            <a:r>
              <a:rPr lang="es-ES" dirty="0" smtClean="0"/>
              <a:t> la </a:t>
            </a:r>
            <a:r>
              <a:rPr lang="es-ES" dirty="0" err="1" smtClean="0"/>
              <a:t>mateixa</a:t>
            </a:r>
            <a:r>
              <a:rPr lang="es-ES" dirty="0" smtClean="0"/>
              <a:t> </a:t>
            </a:r>
            <a:r>
              <a:rPr lang="es-ES" dirty="0" err="1" smtClean="0"/>
              <a:t>clau</a:t>
            </a:r>
            <a:r>
              <a:rPr lang="es-ES" dirty="0" smtClean="0"/>
              <a:t> per </a:t>
            </a:r>
            <a:r>
              <a:rPr lang="es-ES" dirty="0" err="1" smtClean="0"/>
              <a:t>encriptar</a:t>
            </a:r>
            <a:r>
              <a:rPr lang="es-ES" dirty="0" smtClean="0"/>
              <a:t> i </a:t>
            </a:r>
            <a:r>
              <a:rPr lang="es-ES" dirty="0" err="1" smtClean="0"/>
              <a:t>desencriptar</a:t>
            </a:r>
            <a:r>
              <a:rPr lang="es-ES" dirty="0" smtClean="0"/>
              <a:t>. </a:t>
            </a:r>
            <a:r>
              <a:rPr lang="es-ES" dirty="0" err="1" smtClean="0"/>
              <a:t>Això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un </a:t>
            </a:r>
            <a:r>
              <a:rPr lang="es-ES" dirty="0" err="1" smtClean="0"/>
              <a:t>inconvenient</a:t>
            </a:r>
            <a:r>
              <a:rPr lang="es-ES" dirty="0" smtClean="0"/>
              <a:t>, </a:t>
            </a:r>
            <a:r>
              <a:rPr lang="es-ES" dirty="0" err="1" smtClean="0"/>
              <a:t>ja</a:t>
            </a:r>
            <a:r>
              <a:rPr lang="es-ES" dirty="0" smtClean="0"/>
              <a:t> que si es </a:t>
            </a:r>
            <a:r>
              <a:rPr lang="es-ES" dirty="0" err="1" smtClean="0"/>
              <a:t>vol</a:t>
            </a:r>
            <a:r>
              <a:rPr lang="es-ES" dirty="0" smtClean="0"/>
              <a:t> </a:t>
            </a:r>
            <a:r>
              <a:rPr lang="es-ES" dirty="0" err="1" smtClean="0"/>
              <a:t>canviar</a:t>
            </a:r>
            <a:r>
              <a:rPr lang="es-ES" dirty="0" smtClean="0"/>
              <a:t> la </a:t>
            </a:r>
            <a:r>
              <a:rPr lang="es-ES" dirty="0" err="1" smtClean="0"/>
              <a:t>clau</a:t>
            </a:r>
            <a:r>
              <a:rPr lang="es-ES" dirty="0" smtClean="0"/>
              <a:t> es </a:t>
            </a:r>
            <a:r>
              <a:rPr lang="es-ES" dirty="0" err="1" smtClean="0"/>
              <a:t>necessitarà</a:t>
            </a:r>
            <a:r>
              <a:rPr lang="es-ES" dirty="0" smtClean="0"/>
              <a:t> un </a:t>
            </a:r>
            <a:r>
              <a:rPr lang="es-ES" dirty="0" err="1" smtClean="0"/>
              <a:t>mitjà</a:t>
            </a:r>
            <a:r>
              <a:rPr lang="es-ES" dirty="0" smtClean="0"/>
              <a:t> de </a:t>
            </a:r>
            <a:r>
              <a:rPr lang="es-ES" dirty="0" err="1" smtClean="0"/>
              <a:t>comunicació</a:t>
            </a:r>
            <a:r>
              <a:rPr lang="es-ES" dirty="0" smtClean="0"/>
              <a:t> segur per </a:t>
            </a:r>
            <a:r>
              <a:rPr lang="es-ES" dirty="0" err="1" smtClean="0"/>
              <a:t>fer</a:t>
            </a:r>
            <a:r>
              <a:rPr lang="es-ES" dirty="0" smtClean="0"/>
              <a:t>-la arribar de </a:t>
            </a:r>
            <a:r>
              <a:rPr lang="es-ES" dirty="0" err="1" smtClean="0"/>
              <a:t>l’emissor</a:t>
            </a:r>
            <a:r>
              <a:rPr lang="es-ES" dirty="0" smtClean="0"/>
              <a:t> al receptor.</a:t>
            </a:r>
          </a:p>
          <a:p>
            <a:pPr lvl="2"/>
            <a:r>
              <a:rPr lang="es-ES" dirty="0" smtClean="0"/>
              <a:t>El principal </a:t>
            </a:r>
            <a:r>
              <a:rPr lang="es-ES" dirty="0" err="1" smtClean="0"/>
              <a:t>advantatge</a:t>
            </a:r>
            <a:r>
              <a:rPr lang="es-ES" dirty="0" smtClean="0"/>
              <a:t> es la </a:t>
            </a:r>
            <a:r>
              <a:rPr lang="es-ES" dirty="0" err="1" smtClean="0"/>
              <a:t>seva</a:t>
            </a:r>
            <a:r>
              <a:rPr lang="es-ES" dirty="0" smtClean="0"/>
              <a:t> </a:t>
            </a:r>
            <a:r>
              <a:rPr lang="es-ES" dirty="0" err="1" smtClean="0"/>
              <a:t>velocitat</a:t>
            </a:r>
            <a:r>
              <a:rPr lang="es-ES" dirty="0" smtClean="0"/>
              <a:t>.</a:t>
            </a:r>
          </a:p>
          <a:p>
            <a:pPr lvl="2"/>
            <a:r>
              <a:rPr lang="es-ES" dirty="0" err="1" smtClean="0"/>
              <a:t>Alguns</a:t>
            </a:r>
            <a:r>
              <a:rPr lang="es-ES" dirty="0" smtClean="0"/>
              <a:t> </a:t>
            </a:r>
            <a:r>
              <a:rPr lang="es-ES" dirty="0" err="1" smtClean="0"/>
              <a:t>algorismes</a:t>
            </a:r>
            <a:r>
              <a:rPr lang="es-ES" dirty="0" smtClean="0"/>
              <a:t> </a:t>
            </a:r>
            <a:r>
              <a:rPr lang="es-ES" dirty="0" err="1" smtClean="0"/>
              <a:t>d’encriptació</a:t>
            </a:r>
            <a:r>
              <a:rPr lang="es-ES" dirty="0" smtClean="0"/>
              <a:t> </a:t>
            </a:r>
            <a:r>
              <a:rPr lang="es-ES" dirty="0" err="1" smtClean="0"/>
              <a:t>simètrics</a:t>
            </a:r>
            <a:r>
              <a:rPr lang="es-ES" dirty="0" smtClean="0"/>
              <a:t>: 3DES, AES, </a:t>
            </a:r>
            <a:r>
              <a:rPr lang="es-ES" dirty="0" err="1" smtClean="0"/>
              <a:t>Blowfish</a:t>
            </a:r>
            <a:r>
              <a:rPr lang="es-ES" dirty="0" smtClean="0"/>
              <a:t> i IDEA.</a:t>
            </a:r>
          </a:p>
          <a:p>
            <a:pPr lvl="2"/>
            <a:endParaRPr lang="es-ES" dirty="0" smtClean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285984" y="6356350"/>
            <a:ext cx="3733816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SSH – </a:t>
            </a:r>
            <a:r>
              <a:rPr lang="es-ES" dirty="0" err="1" smtClean="0"/>
              <a:t>Conceptes</a:t>
            </a:r>
            <a:r>
              <a:rPr lang="es-ES" dirty="0" smtClean="0"/>
              <a:t> </a:t>
            </a:r>
            <a:r>
              <a:rPr lang="es-ES" dirty="0" err="1" smtClean="0"/>
              <a:t>criptogràfics</a:t>
            </a:r>
            <a:r>
              <a:rPr lang="es-ES" dirty="0" smtClean="0"/>
              <a:t>.</a:t>
            </a:r>
          </a:p>
          <a:p>
            <a:pPr lvl="1"/>
            <a:r>
              <a:rPr lang="es-ES" dirty="0" err="1" smtClean="0"/>
              <a:t>Criptografia</a:t>
            </a:r>
            <a:r>
              <a:rPr lang="es-ES" dirty="0" smtClean="0"/>
              <a:t> de </a:t>
            </a:r>
            <a:r>
              <a:rPr lang="es-ES" dirty="0" err="1" smtClean="0"/>
              <a:t>clau</a:t>
            </a:r>
            <a:r>
              <a:rPr lang="es-ES" dirty="0" smtClean="0"/>
              <a:t> pública I:</a:t>
            </a:r>
          </a:p>
          <a:p>
            <a:pPr lvl="2"/>
            <a:r>
              <a:rPr lang="es-ES" dirty="0" smtClean="0"/>
              <a:t>Evita el problema </a:t>
            </a:r>
            <a:r>
              <a:rPr lang="es-ES" dirty="0" err="1" smtClean="0"/>
              <a:t>d’intercanvi</a:t>
            </a:r>
            <a:r>
              <a:rPr lang="es-ES" dirty="0" smtClean="0"/>
              <a:t> de </a:t>
            </a:r>
            <a:r>
              <a:rPr lang="es-ES" dirty="0" err="1" smtClean="0"/>
              <a:t>claus</a:t>
            </a:r>
            <a:r>
              <a:rPr lang="es-ES" dirty="0"/>
              <a:t> </a:t>
            </a:r>
            <a:r>
              <a:rPr lang="es-ES" dirty="0" smtClean="0"/>
              <a:t>(</a:t>
            </a:r>
            <a:r>
              <a:rPr lang="es-ES" dirty="0" err="1" smtClean="0"/>
              <a:t>l’emissor</a:t>
            </a:r>
            <a:r>
              <a:rPr lang="es-ES" dirty="0" smtClean="0"/>
              <a:t> i el receptor </a:t>
            </a:r>
            <a:r>
              <a:rPr lang="es-ES" dirty="0" err="1" smtClean="0"/>
              <a:t>tindran</a:t>
            </a:r>
            <a:r>
              <a:rPr lang="es-ES" dirty="0" smtClean="0"/>
              <a:t> una parella de </a:t>
            </a:r>
            <a:r>
              <a:rPr lang="es-ES" dirty="0" err="1" smtClean="0"/>
              <a:t>claus</a:t>
            </a:r>
            <a:r>
              <a:rPr lang="es-ES" dirty="0" smtClean="0"/>
              <a:t> </a:t>
            </a:r>
            <a:r>
              <a:rPr lang="es-ES" dirty="0" err="1" smtClean="0"/>
              <a:t>diferents</a:t>
            </a:r>
            <a:r>
              <a:rPr lang="es-ES" dirty="0" smtClean="0"/>
              <a:t>).</a:t>
            </a:r>
          </a:p>
          <a:p>
            <a:pPr lvl="2"/>
            <a:r>
              <a:rPr lang="es-ES" dirty="0" smtClean="0"/>
              <a:t>A cada parella de </a:t>
            </a:r>
            <a:r>
              <a:rPr lang="es-ES" dirty="0" err="1" smtClean="0"/>
              <a:t>claus</a:t>
            </a:r>
            <a:r>
              <a:rPr lang="es-ES" dirty="0" smtClean="0"/>
              <a:t> </a:t>
            </a:r>
            <a:r>
              <a:rPr lang="es-ES" dirty="0" err="1" smtClean="0"/>
              <a:t>n’hi</a:t>
            </a:r>
            <a:r>
              <a:rPr lang="es-ES" dirty="0" smtClean="0"/>
              <a:t> ha una de pública i una de privada.</a:t>
            </a:r>
          </a:p>
          <a:p>
            <a:pPr lvl="2"/>
            <a:r>
              <a:rPr lang="es-ES" dirty="0" smtClean="0"/>
              <a:t>La </a:t>
            </a:r>
            <a:r>
              <a:rPr lang="es-ES" dirty="0" err="1" smtClean="0"/>
              <a:t>clau</a:t>
            </a:r>
            <a:r>
              <a:rPr lang="es-ES" dirty="0" smtClean="0"/>
              <a:t> privada </a:t>
            </a:r>
            <a:r>
              <a:rPr lang="es-ES" dirty="0" err="1" smtClean="0"/>
              <a:t>mai</a:t>
            </a:r>
            <a:r>
              <a:rPr lang="es-ES" dirty="0" smtClean="0"/>
              <a:t> no </a:t>
            </a:r>
            <a:r>
              <a:rPr lang="es-ES" dirty="0" err="1" smtClean="0"/>
              <a:t>viatja</a:t>
            </a:r>
            <a:r>
              <a:rPr lang="es-ES" dirty="0" smtClean="0"/>
              <a:t> </a:t>
            </a:r>
            <a:r>
              <a:rPr lang="es-ES" dirty="0" err="1" smtClean="0"/>
              <a:t>pel</a:t>
            </a:r>
            <a:r>
              <a:rPr lang="es-ES" dirty="0" smtClean="0"/>
              <a:t> canal de </a:t>
            </a:r>
            <a:r>
              <a:rPr lang="es-ES" dirty="0" err="1" smtClean="0"/>
              <a:t>comunicació</a:t>
            </a:r>
            <a:r>
              <a:rPr lang="es-ES" dirty="0" smtClean="0"/>
              <a:t>.</a:t>
            </a:r>
          </a:p>
          <a:p>
            <a:pPr lvl="2"/>
            <a:r>
              <a:rPr lang="es-ES" dirty="0" smtClean="0"/>
              <a:t>La </a:t>
            </a:r>
            <a:r>
              <a:rPr lang="es-ES" dirty="0" err="1" smtClean="0"/>
              <a:t>clau</a:t>
            </a:r>
            <a:r>
              <a:rPr lang="es-ES" dirty="0" smtClean="0"/>
              <a:t> pública, es </a:t>
            </a:r>
            <a:r>
              <a:rPr lang="es-ES" dirty="0" err="1" smtClean="0"/>
              <a:t>pot</a:t>
            </a:r>
            <a:r>
              <a:rPr lang="es-ES" dirty="0" smtClean="0"/>
              <a:t> </a:t>
            </a:r>
            <a:r>
              <a:rPr lang="es-ES" dirty="0" err="1" smtClean="0"/>
              <a:t>oferir</a:t>
            </a:r>
            <a:r>
              <a:rPr lang="es-ES" dirty="0" smtClean="0"/>
              <a:t> a </a:t>
            </a:r>
            <a:r>
              <a:rPr lang="es-ES" dirty="0" err="1" smtClean="0"/>
              <a:t>tothom</a:t>
            </a:r>
            <a:r>
              <a:rPr lang="es-ES" dirty="0" smtClean="0"/>
              <a:t> que la </a:t>
            </a:r>
            <a:r>
              <a:rPr lang="es-ES" dirty="0" err="1" smtClean="0"/>
              <a:t>demani</a:t>
            </a:r>
            <a:r>
              <a:rPr lang="es-ES" dirty="0" smtClean="0"/>
              <a:t>, </a:t>
            </a:r>
            <a:r>
              <a:rPr lang="es-ES" dirty="0" err="1" smtClean="0"/>
              <a:t>pot</a:t>
            </a:r>
            <a:r>
              <a:rPr lang="es-ES" dirty="0" smtClean="0"/>
              <a:t> </a:t>
            </a:r>
            <a:r>
              <a:rPr lang="es-ES" dirty="0" err="1" smtClean="0"/>
              <a:t>viatjar</a:t>
            </a:r>
            <a:r>
              <a:rPr lang="es-ES" dirty="0" smtClean="0"/>
              <a:t> per </a:t>
            </a:r>
            <a:r>
              <a:rPr lang="es-ES" dirty="0" err="1" smtClean="0"/>
              <a:t>mitjans</a:t>
            </a:r>
            <a:r>
              <a:rPr lang="es-ES" dirty="0" smtClean="0"/>
              <a:t> </a:t>
            </a:r>
            <a:r>
              <a:rPr lang="es-ES" dirty="0" err="1" smtClean="0"/>
              <a:t>insegurs</a:t>
            </a:r>
            <a:r>
              <a:rPr lang="es-ES" dirty="0" smtClean="0"/>
              <a:t> o </a:t>
            </a:r>
            <a:r>
              <a:rPr lang="es-ES" dirty="0" err="1" smtClean="0"/>
              <a:t>fins</a:t>
            </a:r>
            <a:r>
              <a:rPr lang="es-ES" dirty="0" smtClean="0"/>
              <a:t> i </a:t>
            </a:r>
            <a:r>
              <a:rPr lang="es-ES" dirty="0" err="1" smtClean="0"/>
              <a:t>tot</a:t>
            </a:r>
            <a:r>
              <a:rPr lang="es-ES" dirty="0" smtClean="0"/>
              <a:t> es </a:t>
            </a:r>
            <a:r>
              <a:rPr lang="es-ES" dirty="0" err="1" smtClean="0"/>
              <a:t>pot</a:t>
            </a:r>
            <a:r>
              <a:rPr lang="es-ES" dirty="0" smtClean="0"/>
              <a:t> publicar.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43108" y="6356350"/>
            <a:ext cx="3876692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SSH – </a:t>
            </a:r>
            <a:r>
              <a:rPr lang="es-ES" dirty="0" err="1" smtClean="0"/>
              <a:t>Conceptes</a:t>
            </a:r>
            <a:r>
              <a:rPr lang="es-ES" dirty="0" smtClean="0"/>
              <a:t> </a:t>
            </a:r>
            <a:r>
              <a:rPr lang="es-ES" dirty="0" err="1" smtClean="0"/>
              <a:t>criptogràfics</a:t>
            </a:r>
            <a:r>
              <a:rPr lang="es-ES" dirty="0" smtClean="0"/>
              <a:t>.</a:t>
            </a:r>
          </a:p>
          <a:p>
            <a:pPr lvl="1"/>
            <a:r>
              <a:rPr lang="es-ES" dirty="0" err="1" smtClean="0"/>
              <a:t>Criptografia</a:t>
            </a:r>
            <a:r>
              <a:rPr lang="es-ES" dirty="0" smtClean="0"/>
              <a:t> de </a:t>
            </a:r>
            <a:r>
              <a:rPr lang="es-ES" dirty="0" err="1" smtClean="0"/>
              <a:t>clau</a:t>
            </a:r>
            <a:r>
              <a:rPr lang="es-ES" dirty="0" smtClean="0"/>
              <a:t> pública II:</a:t>
            </a:r>
          </a:p>
          <a:p>
            <a:pPr lvl="2"/>
            <a:r>
              <a:rPr lang="es-ES" dirty="0" smtClean="0"/>
              <a:t>Cada parella de </a:t>
            </a:r>
            <a:r>
              <a:rPr lang="es-ES" dirty="0" err="1" smtClean="0"/>
              <a:t>claus</a:t>
            </a:r>
            <a:r>
              <a:rPr lang="es-ES" dirty="0" smtClean="0"/>
              <a:t> </a:t>
            </a:r>
            <a:r>
              <a:rPr lang="es-ES" dirty="0" err="1" smtClean="0"/>
              <a:t>està</a:t>
            </a:r>
            <a:r>
              <a:rPr lang="es-ES" dirty="0" smtClean="0"/>
              <a:t> </a:t>
            </a:r>
            <a:r>
              <a:rPr lang="es-ES" dirty="0" err="1" smtClean="0"/>
              <a:t>fortament</a:t>
            </a:r>
            <a:r>
              <a:rPr lang="es-ES" dirty="0" smtClean="0"/>
              <a:t> relacionada:</a:t>
            </a:r>
          </a:p>
          <a:p>
            <a:pPr lvl="3"/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missatges</a:t>
            </a:r>
            <a:r>
              <a:rPr lang="es-ES" dirty="0" smtClean="0"/>
              <a:t> que </a:t>
            </a:r>
            <a:r>
              <a:rPr lang="es-ES" dirty="0" err="1" smtClean="0"/>
              <a:t>s’encripten</a:t>
            </a:r>
            <a:r>
              <a:rPr lang="es-ES" dirty="0" smtClean="0"/>
              <a:t> </a:t>
            </a:r>
            <a:r>
              <a:rPr lang="es-ES" dirty="0" err="1" smtClean="0"/>
              <a:t>només</a:t>
            </a:r>
            <a:r>
              <a:rPr lang="es-ES" dirty="0" smtClean="0"/>
              <a:t> es poden </a:t>
            </a:r>
            <a:r>
              <a:rPr lang="es-ES" dirty="0" err="1" smtClean="0"/>
              <a:t>desencriptar</a:t>
            </a:r>
            <a:r>
              <a:rPr lang="es-ES" dirty="0" smtClean="0"/>
              <a:t> </a:t>
            </a:r>
            <a:r>
              <a:rPr lang="es-ES" dirty="0" err="1" smtClean="0"/>
              <a:t>mitjançant</a:t>
            </a:r>
            <a:r>
              <a:rPr lang="es-ES" dirty="0" smtClean="0"/>
              <a:t> la </a:t>
            </a:r>
            <a:r>
              <a:rPr lang="es-ES" dirty="0" err="1" smtClean="0"/>
              <a:t>clau</a:t>
            </a:r>
            <a:r>
              <a:rPr lang="es-ES" dirty="0" smtClean="0"/>
              <a:t> privada </a:t>
            </a:r>
            <a:r>
              <a:rPr lang="es-ES" dirty="0" err="1" smtClean="0"/>
              <a:t>associada</a:t>
            </a:r>
            <a:r>
              <a:rPr lang="es-ES" dirty="0" smtClean="0"/>
              <a:t>.</a:t>
            </a:r>
          </a:p>
          <a:p>
            <a:pPr lvl="3"/>
            <a:r>
              <a:rPr lang="es-ES" dirty="0" smtClean="0"/>
              <a:t>Les </a:t>
            </a:r>
            <a:r>
              <a:rPr lang="es-ES" dirty="0" err="1" smtClean="0"/>
              <a:t>claus</a:t>
            </a:r>
            <a:r>
              <a:rPr lang="es-ES" dirty="0" smtClean="0"/>
              <a:t> </a:t>
            </a:r>
            <a:r>
              <a:rPr lang="es-ES" dirty="0" err="1" smtClean="0"/>
              <a:t>privades</a:t>
            </a:r>
            <a:r>
              <a:rPr lang="es-ES" dirty="0" smtClean="0"/>
              <a:t> </a:t>
            </a:r>
            <a:r>
              <a:rPr lang="es-ES" dirty="0" err="1" smtClean="0"/>
              <a:t>permeten</a:t>
            </a:r>
            <a:r>
              <a:rPr lang="es-ES" dirty="0" smtClean="0"/>
              <a:t> signar un </a:t>
            </a:r>
            <a:r>
              <a:rPr lang="es-ES" dirty="0" err="1" smtClean="0"/>
              <a:t>missatge</a:t>
            </a:r>
            <a:r>
              <a:rPr lang="es-ES" dirty="0" smtClean="0"/>
              <a:t> per tal que el receptor </a:t>
            </a:r>
            <a:r>
              <a:rPr lang="es-ES" dirty="0" err="1" smtClean="0"/>
              <a:t>verifiqui</a:t>
            </a:r>
            <a:r>
              <a:rPr lang="es-ES" dirty="0" smtClean="0"/>
              <a:t> la </a:t>
            </a:r>
            <a:r>
              <a:rPr lang="es-ES" dirty="0" err="1" smtClean="0"/>
              <a:t>identitat</a:t>
            </a:r>
            <a:r>
              <a:rPr lang="es-ES" dirty="0" smtClean="0"/>
              <a:t> de </a:t>
            </a:r>
            <a:r>
              <a:rPr lang="es-ES" dirty="0" err="1" smtClean="0"/>
              <a:t>l’emissor</a:t>
            </a:r>
            <a:r>
              <a:rPr lang="es-ES" dirty="0" smtClean="0"/>
              <a:t>. La </a:t>
            </a:r>
            <a:r>
              <a:rPr lang="es-ES" dirty="0" err="1" smtClean="0"/>
              <a:t>comprovació</a:t>
            </a:r>
            <a:r>
              <a:rPr lang="es-ES" dirty="0" smtClean="0"/>
              <a:t> de la signatura es </a:t>
            </a:r>
            <a:r>
              <a:rPr lang="es-ES" dirty="0" err="1" smtClean="0"/>
              <a:t>farà</a:t>
            </a:r>
            <a:r>
              <a:rPr lang="es-ES" dirty="0" smtClean="0"/>
              <a:t> </a:t>
            </a:r>
            <a:r>
              <a:rPr lang="es-ES" dirty="0" err="1" smtClean="0"/>
              <a:t>mitjançant</a:t>
            </a:r>
            <a:r>
              <a:rPr lang="es-ES" dirty="0" smtClean="0"/>
              <a:t> la </a:t>
            </a:r>
            <a:r>
              <a:rPr lang="es-ES" dirty="0" err="1" smtClean="0"/>
              <a:t>clau</a:t>
            </a:r>
            <a:r>
              <a:rPr lang="es-ES" dirty="0" smtClean="0"/>
              <a:t> </a:t>
            </a:r>
            <a:r>
              <a:rPr lang="es-ES" dirty="0" err="1" smtClean="0"/>
              <a:t>pùblica</a:t>
            </a:r>
            <a:r>
              <a:rPr lang="es-ES" dirty="0" smtClean="0"/>
              <a:t> </a:t>
            </a:r>
            <a:r>
              <a:rPr lang="es-ES" dirty="0" err="1" smtClean="0"/>
              <a:t>associada</a:t>
            </a:r>
            <a:r>
              <a:rPr lang="es-ES" dirty="0" smtClean="0"/>
              <a:t>.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357422" y="6356350"/>
            <a:ext cx="3662378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SSH – </a:t>
            </a:r>
            <a:r>
              <a:rPr lang="es-ES" dirty="0" err="1" smtClean="0"/>
              <a:t>Conceptes</a:t>
            </a:r>
            <a:r>
              <a:rPr lang="es-ES" dirty="0" smtClean="0"/>
              <a:t> </a:t>
            </a:r>
            <a:r>
              <a:rPr lang="es-ES" dirty="0" err="1" smtClean="0"/>
              <a:t>criptogràfics</a:t>
            </a:r>
            <a:r>
              <a:rPr lang="es-ES" dirty="0" smtClean="0"/>
              <a:t>.</a:t>
            </a:r>
          </a:p>
          <a:p>
            <a:pPr lvl="1"/>
            <a:r>
              <a:rPr lang="es-ES" dirty="0" err="1" smtClean="0"/>
              <a:t>Criptografia</a:t>
            </a:r>
            <a:r>
              <a:rPr lang="es-ES" dirty="0" smtClean="0"/>
              <a:t> de </a:t>
            </a:r>
            <a:r>
              <a:rPr lang="es-ES" dirty="0" err="1" smtClean="0"/>
              <a:t>clau</a:t>
            </a:r>
            <a:r>
              <a:rPr lang="es-ES" dirty="0" smtClean="0"/>
              <a:t> pública III: </a:t>
            </a:r>
            <a:r>
              <a:rPr lang="es-ES" dirty="0" err="1" smtClean="0"/>
              <a:t>comunicació</a:t>
            </a:r>
            <a:r>
              <a:rPr lang="es-ES" dirty="0" smtClean="0"/>
              <a:t>.</a:t>
            </a: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43108" y="6356350"/>
            <a:ext cx="3876692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16</a:t>
            </a:fld>
            <a:endParaRPr lang="es-E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857496"/>
            <a:ext cx="3823568" cy="3519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SSH – </a:t>
            </a:r>
            <a:r>
              <a:rPr lang="es-ES" dirty="0" err="1" smtClean="0"/>
              <a:t>Conceptes</a:t>
            </a:r>
            <a:r>
              <a:rPr lang="es-ES" dirty="0" smtClean="0"/>
              <a:t> </a:t>
            </a:r>
            <a:r>
              <a:rPr lang="es-ES" dirty="0" err="1" smtClean="0"/>
              <a:t>criptogràfics</a:t>
            </a:r>
            <a:r>
              <a:rPr lang="es-ES" dirty="0" smtClean="0"/>
              <a:t>. </a:t>
            </a:r>
            <a:r>
              <a:rPr lang="es-ES" dirty="0" err="1" smtClean="0"/>
              <a:t>Comparació</a:t>
            </a:r>
            <a:r>
              <a:rPr lang="es-ES" dirty="0" smtClean="0"/>
              <a:t> de </a:t>
            </a:r>
            <a:r>
              <a:rPr lang="es-ES" dirty="0" err="1" smtClean="0"/>
              <a:t>tècniques</a:t>
            </a:r>
            <a:r>
              <a:rPr lang="es-ES" dirty="0" smtClean="0"/>
              <a:t> </a:t>
            </a:r>
            <a:r>
              <a:rPr lang="es-ES" dirty="0" err="1" smtClean="0"/>
              <a:t>criptogràfiques</a:t>
            </a:r>
            <a:r>
              <a:rPr lang="es-ES" dirty="0" smtClean="0"/>
              <a:t>.</a:t>
            </a: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43108" y="6356350"/>
            <a:ext cx="3876692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17</a:t>
            </a:fld>
            <a:endParaRPr lang="es-ES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 l="23438" t="41479" r="35937" b="34763"/>
          <a:stretch>
            <a:fillRect/>
          </a:stretch>
        </p:blipFill>
        <p:spPr bwMode="auto">
          <a:xfrm>
            <a:off x="428596" y="3143248"/>
            <a:ext cx="7941443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 err="1" smtClean="0"/>
              <a:t>Redirecció</a:t>
            </a:r>
            <a:r>
              <a:rPr lang="ca-ES" dirty="0" smtClean="0"/>
              <a:t> de ports TCP i túnels amb </a:t>
            </a:r>
            <a:r>
              <a:rPr lang="ca-ES" dirty="0" err="1" smtClean="0"/>
              <a:t>SSH</a:t>
            </a:r>
            <a:r>
              <a:rPr lang="ca-ES" dirty="0" smtClean="0"/>
              <a:t>.</a:t>
            </a:r>
          </a:p>
          <a:p>
            <a:endParaRPr lang="ca-ES" dirty="0" smtClean="0"/>
          </a:p>
          <a:p>
            <a:pPr lvl="1"/>
            <a:r>
              <a:rPr lang="ca-ES" dirty="0" smtClean="0"/>
              <a:t>Fent servir SSH es poden establir túnels </a:t>
            </a:r>
            <a:r>
              <a:rPr lang="ca-ES" dirty="0" err="1" smtClean="0"/>
              <a:t>encriptats</a:t>
            </a:r>
            <a:r>
              <a:rPr lang="ca-ES" dirty="0" smtClean="0"/>
              <a:t>.</a:t>
            </a:r>
          </a:p>
          <a:p>
            <a:pPr lvl="1"/>
            <a:r>
              <a:rPr lang="ca-ES" dirty="0" smtClean="0"/>
              <a:t>Des dels </a:t>
            </a:r>
            <a:r>
              <a:rPr lang="ca-ES" dirty="0" smtClean="0"/>
              <a:t>túnels </a:t>
            </a:r>
            <a:r>
              <a:rPr lang="ca-ES" dirty="0" smtClean="0"/>
              <a:t>es pot transmetre qualsevol protocol que faci servir TCP.</a:t>
            </a:r>
          </a:p>
          <a:p>
            <a:pPr lvl="1"/>
            <a:r>
              <a:rPr lang="ca-ES" dirty="0" smtClean="0"/>
              <a:t>Per exemple, els protocols POP3, SMTP, HTTP i NFS no utilitzen tècniques criptogràfiques. El seu ús en una xarxa no és de confiança però com que utilitzen TCP com a protocol de transport, poden ser </a:t>
            </a:r>
            <a:r>
              <a:rPr lang="ca-ES" dirty="0" err="1" smtClean="0"/>
              <a:t>tunelitzades</a:t>
            </a:r>
            <a:r>
              <a:rPr lang="ca-ES" dirty="0" smtClean="0"/>
              <a:t> per </a:t>
            </a:r>
            <a:r>
              <a:rPr lang="ca-ES" dirty="0" err="1" smtClean="0"/>
              <a:t>SSH</a:t>
            </a:r>
            <a:r>
              <a:rPr lang="ca-ES" dirty="0" smtClean="0"/>
              <a:t>.</a:t>
            </a:r>
            <a:endParaRPr lang="es-ES" dirty="0" smtClean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43108" y="6356350"/>
            <a:ext cx="3876692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18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 err="1" smtClean="0"/>
              <a:t>Redirecció</a:t>
            </a:r>
            <a:r>
              <a:rPr lang="ca-ES" dirty="0" smtClean="0"/>
              <a:t> de ports TCP i túnels amb </a:t>
            </a:r>
            <a:r>
              <a:rPr lang="ca-ES" dirty="0" err="1" smtClean="0"/>
              <a:t>SSH</a:t>
            </a:r>
            <a:r>
              <a:rPr lang="ca-ES" dirty="0" smtClean="0"/>
              <a:t>.</a:t>
            </a:r>
          </a:p>
          <a:p>
            <a:pPr lvl="1"/>
            <a:r>
              <a:rPr lang="ca-ES" dirty="0" err="1" smtClean="0"/>
              <a:t>Tunneling</a:t>
            </a:r>
            <a:r>
              <a:rPr lang="ca-ES" dirty="0" smtClean="0"/>
              <a:t>: fer un túnel pel qual viatjaran les dades de manera segura.</a:t>
            </a:r>
          </a:p>
          <a:p>
            <a:pPr lvl="1"/>
            <a:endParaRPr lang="ca-ES" dirty="0" smtClean="0"/>
          </a:p>
          <a:p>
            <a:pPr lvl="1">
              <a:buNone/>
            </a:pPr>
            <a:endParaRPr lang="ca-ES" dirty="0" smtClean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43108" y="6356350"/>
            <a:ext cx="3876692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19</a:t>
            </a:fld>
            <a:endParaRPr lang="es-E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500438"/>
            <a:ext cx="6753225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Introducció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err="1" smtClean="0"/>
              <a:t>Resultats</a:t>
            </a:r>
            <a:r>
              <a:rPr lang="es-ES" dirty="0" smtClean="0"/>
              <a:t> </a:t>
            </a:r>
            <a:r>
              <a:rPr lang="es-ES" dirty="0" err="1" smtClean="0"/>
              <a:t>d’aprenentatge</a:t>
            </a:r>
            <a:r>
              <a:rPr lang="es-ES" dirty="0" smtClean="0"/>
              <a:t>:</a:t>
            </a:r>
          </a:p>
          <a:p>
            <a:pPr>
              <a:buNone/>
            </a:pPr>
            <a:r>
              <a:rPr lang="es-ES" dirty="0"/>
              <a:t>	</a:t>
            </a:r>
            <a:r>
              <a:rPr lang="es-ES" dirty="0" smtClean="0"/>
              <a:t>1. </a:t>
            </a:r>
            <a:r>
              <a:rPr lang="es-ES" dirty="0" err="1" smtClean="0"/>
              <a:t>Introducció</a:t>
            </a:r>
            <a:r>
              <a:rPr lang="es-ES" dirty="0" smtClean="0"/>
              <a:t> a </a:t>
            </a:r>
            <a:r>
              <a:rPr lang="es-ES" dirty="0" err="1" smtClean="0"/>
              <a:t>l’accés</a:t>
            </a:r>
            <a:r>
              <a:rPr lang="es-ES" dirty="0" smtClean="0"/>
              <a:t> </a:t>
            </a:r>
            <a:r>
              <a:rPr lang="es-ES" dirty="0" err="1" smtClean="0"/>
              <a:t>remot</a:t>
            </a:r>
            <a:r>
              <a:rPr lang="es-ES" dirty="0" smtClean="0"/>
              <a:t> a </a:t>
            </a:r>
            <a:r>
              <a:rPr lang="es-ES" dirty="0" err="1" smtClean="0"/>
              <a:t>equips</a:t>
            </a:r>
            <a:endParaRPr lang="es-ES" dirty="0" smtClean="0"/>
          </a:p>
          <a:p>
            <a:pPr>
              <a:buNone/>
            </a:pPr>
            <a:r>
              <a:rPr lang="es-ES" dirty="0"/>
              <a:t>	</a:t>
            </a:r>
            <a:r>
              <a:rPr lang="es-ES" dirty="0" smtClean="0"/>
              <a:t>2. </a:t>
            </a:r>
            <a:r>
              <a:rPr lang="es-ES" dirty="0" err="1" smtClean="0"/>
              <a:t>Administració</a:t>
            </a:r>
            <a:r>
              <a:rPr lang="es-ES" dirty="0" smtClean="0"/>
              <a:t> remota basada en la línea </a:t>
            </a:r>
            <a:r>
              <a:rPr lang="es-ES" dirty="0" err="1" smtClean="0"/>
              <a:t>d’ordres</a:t>
            </a:r>
            <a:endParaRPr lang="es-ES" dirty="0" smtClean="0"/>
          </a:p>
          <a:p>
            <a:pPr>
              <a:buNone/>
            </a:pPr>
            <a:r>
              <a:rPr lang="es-ES" dirty="0"/>
              <a:t>	</a:t>
            </a:r>
            <a:r>
              <a:rPr lang="es-ES" dirty="0" smtClean="0"/>
              <a:t>3. </a:t>
            </a:r>
            <a:r>
              <a:rPr lang="es-ES" dirty="0" err="1" smtClean="0"/>
              <a:t>Administració</a:t>
            </a:r>
            <a:r>
              <a:rPr lang="es-ES" dirty="0" smtClean="0"/>
              <a:t> remota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interficie</a:t>
            </a:r>
            <a:r>
              <a:rPr lang="es-ES" dirty="0" smtClean="0"/>
              <a:t> </a:t>
            </a:r>
            <a:r>
              <a:rPr lang="es-ES" dirty="0" err="1" smtClean="0"/>
              <a:t>gràfica</a:t>
            </a:r>
            <a:endParaRPr lang="es-ES" dirty="0" smtClean="0"/>
          </a:p>
          <a:p>
            <a:pPr>
              <a:buNone/>
            </a:pPr>
            <a:r>
              <a:rPr lang="es-ES" dirty="0"/>
              <a:t>	</a:t>
            </a:r>
            <a:r>
              <a:rPr lang="es-ES" dirty="0" smtClean="0"/>
              <a:t>4. </a:t>
            </a:r>
            <a:r>
              <a:rPr lang="es-ES" dirty="0" err="1" smtClean="0"/>
              <a:t>Gestió</a:t>
            </a:r>
            <a:r>
              <a:rPr lang="es-ES" dirty="0" smtClean="0"/>
              <a:t> remota </a:t>
            </a:r>
            <a:r>
              <a:rPr lang="es-ES" dirty="0" err="1" smtClean="0"/>
              <a:t>mitjançant</a:t>
            </a:r>
            <a:r>
              <a:rPr lang="es-ES" dirty="0" smtClean="0"/>
              <a:t> una </a:t>
            </a:r>
            <a:r>
              <a:rPr lang="es-ES" dirty="0" err="1" smtClean="0"/>
              <a:t>aplicació</a:t>
            </a:r>
            <a:r>
              <a:rPr lang="es-ES" dirty="0" smtClean="0"/>
              <a:t> local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428860" y="6356350"/>
            <a:ext cx="4214842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43108" y="6356350"/>
            <a:ext cx="3876692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20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a-ES" dirty="0" smtClean="0"/>
              <a:t>Túnel SSH per navegar a través d’una IP diferent:</a:t>
            </a:r>
          </a:p>
          <a:p>
            <a:pPr>
              <a:buNone/>
            </a:pPr>
            <a:endParaRPr lang="ca-ES" dirty="0" smtClean="0"/>
          </a:p>
          <a:p>
            <a:pPr lvl="1">
              <a:buNone/>
            </a:pPr>
            <a:r>
              <a:rPr lang="ca-ES" dirty="0" smtClean="0"/>
              <a:t>		- S’utilitza el túnel per fer la navegació per Internet.</a:t>
            </a:r>
          </a:p>
          <a:p>
            <a:pPr lvl="1">
              <a:buNone/>
            </a:pPr>
            <a:r>
              <a:rPr lang="ca-ES" dirty="0" smtClean="0"/>
              <a:t>		- Tant la màquina local com el servidor remot tenen la seva 	pròpia IP local.</a:t>
            </a:r>
          </a:p>
          <a:p>
            <a:pPr lvl="1">
              <a:buNone/>
            </a:pPr>
            <a:r>
              <a:rPr lang="ca-ES" dirty="0" smtClean="0"/>
              <a:t>		- Hi ha una IP externa (NAT).</a:t>
            </a:r>
          </a:p>
          <a:p>
            <a:pPr lvl="1">
              <a:buNone/>
            </a:pPr>
            <a:r>
              <a:rPr lang="ca-ES" dirty="0" smtClean="0"/>
              <a:t>		- Per connectar-nos al servidor remot haurem d’utilitzar 	l’adreça IP externa de la xarxa on està connectat.</a:t>
            </a:r>
          </a:p>
          <a:p>
            <a:pPr lvl="1">
              <a:buNone/>
            </a:pPr>
            <a:r>
              <a:rPr lang="ca-ES" dirty="0" smtClean="0"/>
              <a:t>		- Només funcionarà si l’encaminador al qual ens connectem 	té el port 22 redirigit al servidor amb el qual farem el túnel.</a:t>
            </a:r>
          </a:p>
          <a:p>
            <a:pPr lvl="3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43108" y="6356350"/>
            <a:ext cx="3876692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21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Túnel SSH per navegar a través d’una IP diferent:</a:t>
            </a:r>
          </a:p>
          <a:p>
            <a:pPr>
              <a:buNone/>
            </a:pPr>
            <a:endParaRPr lang="ca-ES" dirty="0" smtClean="0"/>
          </a:p>
          <a:p>
            <a:pPr lvl="1">
              <a:buNone/>
            </a:pPr>
            <a:r>
              <a:rPr lang="ca-ES" dirty="0" smtClean="0"/>
              <a:t>	</a:t>
            </a:r>
            <a:endParaRPr lang="es-E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071810"/>
            <a:ext cx="675322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43108" y="6356350"/>
            <a:ext cx="3876692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22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a-ES" dirty="0" smtClean="0"/>
              <a:t>Túnel SSH per navegar a través d’una IP diferent. </a:t>
            </a:r>
            <a:r>
              <a:rPr lang="ca-ES" dirty="0" err="1" smtClean="0"/>
              <a:t>Pasos</a:t>
            </a:r>
            <a:r>
              <a:rPr lang="ca-ES" dirty="0" smtClean="0"/>
              <a:t> a seguir:</a:t>
            </a:r>
          </a:p>
          <a:p>
            <a:endParaRPr lang="ca-ES" dirty="0" smtClean="0"/>
          </a:p>
          <a:p>
            <a:pPr lvl="1"/>
            <a:r>
              <a:rPr lang="ca-ES" dirty="0" smtClean="0"/>
              <a:t>1. Abans de fer el túnel </a:t>
            </a:r>
            <a:r>
              <a:rPr lang="ca-ES" dirty="0" err="1" smtClean="0"/>
              <a:t>SHH</a:t>
            </a:r>
            <a:r>
              <a:rPr lang="ca-ES" dirty="0" smtClean="0"/>
              <a:t>, es fa una connexió a Internet des de l’equip local amb un navegador qualsevol.</a:t>
            </a:r>
          </a:p>
          <a:p>
            <a:pPr lvl="1">
              <a:buNone/>
            </a:pPr>
            <a:endParaRPr lang="ca-ES" dirty="0" smtClean="0"/>
          </a:p>
          <a:p>
            <a:pPr lvl="1"/>
            <a:r>
              <a:rPr lang="ca-ES" dirty="0" smtClean="0"/>
              <a:t>2. Es pot utilitzar la pàgina web </a:t>
            </a:r>
            <a:r>
              <a:rPr lang="ca-ES" dirty="0" err="1" smtClean="0">
                <a:hlinkClick r:id="rId2"/>
              </a:rPr>
              <a:t>www.whatismyip.com</a:t>
            </a:r>
            <a:r>
              <a:rPr lang="ca-ES" dirty="0" smtClean="0"/>
              <a:t> que permet visualitzar l’adreça IP externa (en la figura </a:t>
            </a:r>
            <a:r>
              <a:rPr lang="ca-ES" dirty="0" err="1" smtClean="0"/>
              <a:t>anerior</a:t>
            </a:r>
            <a:r>
              <a:rPr lang="ca-ES" dirty="0" smtClean="0"/>
              <a:t> 89.131.115.1).</a:t>
            </a:r>
          </a:p>
          <a:p>
            <a:pPr lvl="1">
              <a:buNone/>
            </a:pPr>
            <a:endParaRPr lang="ca-ES" dirty="0" smtClean="0"/>
          </a:p>
          <a:p>
            <a:pPr lvl="1"/>
            <a:r>
              <a:rPr lang="ca-ES" dirty="0" smtClean="0"/>
              <a:t>3. A continuació es fa el túnel amb l’equip remot:</a:t>
            </a:r>
          </a:p>
          <a:p>
            <a:pPr lvl="1"/>
            <a:endParaRPr lang="ca-ES" dirty="0" smtClean="0"/>
          </a:p>
          <a:p>
            <a:pPr lvl="2">
              <a:buNone/>
            </a:pPr>
            <a:r>
              <a:rPr lang="es-ES" dirty="0" smtClean="0"/>
              <a:t>         SSH -D 8080 -p 22 -N usuari@82.17.95.21</a:t>
            </a: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 lvl="1">
              <a:buNone/>
            </a:pPr>
            <a:r>
              <a:rPr lang="ca-ES" dirty="0" smtClean="0"/>
              <a:t>	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43108" y="6356350"/>
            <a:ext cx="3876692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23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Túnel SSH per navegar a través d’una IP diferent. </a:t>
            </a:r>
            <a:r>
              <a:rPr lang="ca-ES" dirty="0" err="1" smtClean="0"/>
              <a:t>Pasos</a:t>
            </a:r>
            <a:r>
              <a:rPr lang="ca-ES" dirty="0" smtClean="0"/>
              <a:t> a seguir:</a:t>
            </a:r>
          </a:p>
          <a:p>
            <a:endParaRPr lang="ca-ES" dirty="0" smtClean="0"/>
          </a:p>
          <a:p>
            <a:pPr lvl="1"/>
            <a:r>
              <a:rPr lang="ca-ES" dirty="0" smtClean="0"/>
              <a:t>4. A continuació, s’ha d’indicar al navegador local que utilitzi el túnel SSH creat per navegar per la xarxa d’Internet.</a:t>
            </a:r>
          </a:p>
          <a:p>
            <a:pPr>
              <a:buNone/>
            </a:pPr>
            <a:endParaRPr lang="ca-ES" dirty="0" smtClean="0"/>
          </a:p>
          <a:p>
            <a:pPr lvl="1">
              <a:buNone/>
            </a:pPr>
            <a:r>
              <a:rPr lang="ca-ES" dirty="0" smtClean="0"/>
              <a:t>	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43108" y="6356350"/>
            <a:ext cx="3876692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24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a-ES" dirty="0" smtClean="0"/>
              <a:t>Túnel SSH </a:t>
            </a:r>
            <a:r>
              <a:rPr lang="ca-ES" dirty="0" err="1" smtClean="0"/>
              <a:t>vs</a:t>
            </a:r>
            <a:r>
              <a:rPr lang="ca-ES" dirty="0" smtClean="0"/>
              <a:t> </a:t>
            </a:r>
            <a:r>
              <a:rPr lang="ca-ES" dirty="0" smtClean="0"/>
              <a:t>xarxes </a:t>
            </a:r>
            <a:r>
              <a:rPr lang="ca-ES" dirty="0" smtClean="0"/>
              <a:t>VPN (Virtual </a:t>
            </a:r>
            <a:r>
              <a:rPr lang="ca-ES" dirty="0" err="1" smtClean="0"/>
              <a:t>Private</a:t>
            </a:r>
            <a:r>
              <a:rPr lang="ca-ES" dirty="0" smtClean="0"/>
              <a:t> Network).</a:t>
            </a:r>
          </a:p>
          <a:p>
            <a:pPr>
              <a:buNone/>
            </a:pPr>
            <a:endParaRPr lang="ca-ES" dirty="0" smtClean="0"/>
          </a:p>
          <a:p>
            <a:pPr lvl="2">
              <a:buFont typeface="Wingdings" pitchFamily="2" charset="2"/>
              <a:buChar char="§"/>
            </a:pPr>
            <a:r>
              <a:rPr lang="ca-ES" sz="2600" dirty="0" smtClean="0"/>
              <a:t>Es basen en el mateix principi; la connexió a una altre mitjançant un canal segur.</a:t>
            </a:r>
          </a:p>
          <a:p>
            <a:pPr lvl="2">
              <a:buNone/>
            </a:pPr>
            <a:endParaRPr lang="ca-ES" sz="2600" dirty="0" smtClean="0"/>
          </a:p>
          <a:p>
            <a:pPr lvl="2">
              <a:buFont typeface="Wingdings" pitchFamily="2" charset="2"/>
              <a:buChar char="§"/>
            </a:pPr>
            <a:r>
              <a:rPr lang="ca-ES" sz="2600" dirty="0" smtClean="0"/>
              <a:t>Un túnel SSH és la forma més simple de </a:t>
            </a:r>
            <a:r>
              <a:rPr lang="ca-ES" sz="2600" dirty="0" err="1" smtClean="0"/>
              <a:t>VPN</a:t>
            </a:r>
            <a:r>
              <a:rPr lang="ca-ES" sz="2600" dirty="0" smtClean="0"/>
              <a:t>.</a:t>
            </a:r>
          </a:p>
          <a:p>
            <a:pPr lvl="2">
              <a:buNone/>
            </a:pPr>
            <a:endParaRPr lang="ca-ES" sz="2600" dirty="0" smtClean="0"/>
          </a:p>
          <a:p>
            <a:pPr lvl="2">
              <a:buFont typeface="Wingdings" pitchFamily="2" charset="2"/>
              <a:buChar char="§"/>
            </a:pPr>
            <a:r>
              <a:rPr lang="ca-ES" sz="2600" dirty="0" smtClean="0"/>
              <a:t>VNP consisteixen crear xarxes virtuals, es a dir, no necessiten hardware extra, i privades. S’utilitza normalment en empreses on els treballadors necessiten accés a documents, bases de dades, ordinadors ... </a:t>
            </a:r>
            <a:r>
              <a:rPr lang="ca-ES" sz="2600" dirty="0" smtClean="0"/>
              <a:t>Des de </a:t>
            </a:r>
            <a:r>
              <a:rPr lang="ca-ES" sz="2600" dirty="0" smtClean="0"/>
              <a:t>qualsevol lloc. Tota </a:t>
            </a:r>
            <a:r>
              <a:rPr lang="ca-ES" sz="2600" dirty="0" smtClean="0"/>
              <a:t>l' informació </a:t>
            </a:r>
            <a:r>
              <a:rPr lang="ca-ES" sz="2600" dirty="0" smtClean="0"/>
              <a:t>viatja xifrada. </a:t>
            </a:r>
          </a:p>
          <a:p>
            <a:pPr lvl="2">
              <a:buNone/>
            </a:pPr>
            <a:endParaRPr lang="ca-ES" sz="2600" dirty="0" smtClean="0"/>
          </a:p>
          <a:p>
            <a:pPr lvl="2">
              <a:buFont typeface="Wingdings" pitchFamily="2" charset="2"/>
              <a:buChar char="§"/>
            </a:pPr>
            <a:r>
              <a:rPr lang="ca-ES" sz="2600" dirty="0" smtClean="0"/>
              <a:t>Túnels </a:t>
            </a:r>
            <a:r>
              <a:rPr lang="ca-ES" sz="2600" dirty="0" err="1" smtClean="0"/>
              <a:t>SSH</a:t>
            </a:r>
            <a:r>
              <a:rPr lang="ca-ES" sz="2600" dirty="0" smtClean="0"/>
              <a:t>: s’utilitza per administrar sistemes de forma remota, per transferir arxius ... Tota </a:t>
            </a:r>
            <a:r>
              <a:rPr lang="ca-ES" sz="2600" dirty="0" smtClean="0"/>
              <a:t>l' informació </a:t>
            </a:r>
            <a:r>
              <a:rPr lang="ca-ES" sz="2600" dirty="0" smtClean="0"/>
              <a:t>viatja xifrada. La desavantatge que té es que cada aplicació s’ha de configurar individualment.</a:t>
            </a:r>
          </a:p>
          <a:p>
            <a:pPr>
              <a:buNone/>
            </a:pPr>
            <a:endParaRPr lang="ca-ES" dirty="0" smtClean="0"/>
          </a:p>
          <a:p>
            <a:pPr lvl="1">
              <a:buNone/>
            </a:pPr>
            <a:r>
              <a:rPr lang="ca-ES" dirty="0" smtClean="0"/>
              <a:t>	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43108" y="6356350"/>
            <a:ext cx="3876692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25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Túnel SSH </a:t>
            </a:r>
            <a:r>
              <a:rPr lang="ca-ES" dirty="0" err="1" smtClean="0"/>
              <a:t>vs</a:t>
            </a:r>
            <a:r>
              <a:rPr lang="ca-ES" dirty="0" smtClean="0"/>
              <a:t> </a:t>
            </a:r>
            <a:r>
              <a:rPr lang="ca-ES" dirty="0" smtClean="0"/>
              <a:t>xarxes </a:t>
            </a:r>
            <a:r>
              <a:rPr lang="ca-ES" dirty="0" smtClean="0"/>
              <a:t>VPN (Virtual </a:t>
            </a:r>
            <a:r>
              <a:rPr lang="ca-ES" dirty="0" err="1" smtClean="0"/>
              <a:t>Private</a:t>
            </a:r>
            <a:r>
              <a:rPr lang="ca-ES" dirty="0" smtClean="0"/>
              <a:t> Network).</a:t>
            </a:r>
          </a:p>
          <a:p>
            <a:pPr>
              <a:buNone/>
            </a:pPr>
            <a:endParaRPr lang="ca-ES" dirty="0" smtClean="0"/>
          </a:p>
          <a:p>
            <a:pPr lvl="2">
              <a:buFont typeface="Wingdings" pitchFamily="2" charset="2"/>
              <a:buChar char="§"/>
            </a:pPr>
            <a:r>
              <a:rPr lang="ca-ES" dirty="0" smtClean="0"/>
              <a:t>Per a una empresa petita potser que un túnel SSH sigui suficient, però és millor tenir-ho tot preparat per a un futur i començar amb una </a:t>
            </a:r>
            <a:r>
              <a:rPr lang="ca-ES" dirty="0" err="1" smtClean="0"/>
              <a:t>VPN</a:t>
            </a:r>
            <a:r>
              <a:rPr lang="ca-ES" dirty="0" smtClean="0"/>
              <a:t>.</a:t>
            </a:r>
          </a:p>
          <a:p>
            <a:pPr lvl="1">
              <a:buNone/>
            </a:pPr>
            <a:r>
              <a:rPr lang="ca-ES" dirty="0" smtClean="0"/>
              <a:t>	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Intronducció</a:t>
            </a:r>
            <a:r>
              <a:rPr lang="es-ES" dirty="0" smtClean="0"/>
              <a:t> a </a:t>
            </a:r>
            <a:r>
              <a:rPr lang="es-ES" dirty="0" err="1" smtClean="0"/>
              <a:t>l’accés</a:t>
            </a:r>
            <a:r>
              <a:rPr lang="es-ES" dirty="0" smtClean="0"/>
              <a:t> </a:t>
            </a:r>
            <a:r>
              <a:rPr lang="es-ES" dirty="0" err="1" smtClean="0"/>
              <a:t>remot</a:t>
            </a:r>
            <a:r>
              <a:rPr lang="es-ES" dirty="0" smtClean="0"/>
              <a:t> a </a:t>
            </a:r>
            <a:r>
              <a:rPr lang="es-ES" dirty="0" err="1" smtClean="0"/>
              <a:t>equips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Algunes</a:t>
            </a:r>
            <a:r>
              <a:rPr lang="es-ES" dirty="0" smtClean="0"/>
              <a:t> de les tasques </a:t>
            </a:r>
            <a:r>
              <a:rPr lang="es-ES" dirty="0" err="1" smtClean="0"/>
              <a:t>més</a:t>
            </a:r>
            <a:r>
              <a:rPr lang="es-ES" dirty="0" smtClean="0"/>
              <a:t> </a:t>
            </a:r>
            <a:r>
              <a:rPr lang="es-ES" dirty="0" err="1" smtClean="0"/>
              <a:t>comuns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1. </a:t>
            </a:r>
            <a:r>
              <a:rPr lang="es-ES" dirty="0" err="1" smtClean="0"/>
              <a:t>Generals</a:t>
            </a:r>
            <a:r>
              <a:rPr lang="es-ES" dirty="0" smtClean="0"/>
              <a:t>: controlar un </a:t>
            </a:r>
            <a:r>
              <a:rPr lang="es-ES" dirty="0" err="1" smtClean="0"/>
              <a:t>ordinador</a:t>
            </a:r>
            <a:r>
              <a:rPr lang="es-ES" dirty="0" smtClean="0"/>
              <a:t> des </a:t>
            </a:r>
            <a:r>
              <a:rPr lang="es-ES" dirty="0" err="1" smtClean="0"/>
              <a:t>d’un</a:t>
            </a:r>
            <a:r>
              <a:rPr lang="es-ES" dirty="0" smtClean="0"/>
              <a:t> </a:t>
            </a:r>
            <a:r>
              <a:rPr lang="es-ES" dirty="0" err="1" smtClean="0"/>
              <a:t>lloc</a:t>
            </a:r>
            <a:r>
              <a:rPr lang="es-ES" dirty="0" smtClean="0"/>
              <a:t> </a:t>
            </a:r>
            <a:r>
              <a:rPr lang="es-ES" dirty="0" err="1" smtClean="0"/>
              <a:t>remot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2. Apagar o reiniciar un </a:t>
            </a:r>
            <a:r>
              <a:rPr lang="es-ES" dirty="0" err="1" smtClean="0"/>
              <a:t>odinador</a:t>
            </a:r>
            <a:r>
              <a:rPr lang="es-ES" dirty="0" smtClean="0"/>
              <a:t> </a:t>
            </a:r>
            <a:r>
              <a:rPr lang="es-ES" dirty="0" err="1" smtClean="0"/>
              <a:t>remot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3. </a:t>
            </a:r>
            <a:r>
              <a:rPr lang="es-ES" dirty="0" err="1" smtClean="0"/>
              <a:t>Accedir</a:t>
            </a:r>
            <a:r>
              <a:rPr lang="es-ES" dirty="0" smtClean="0"/>
              <a:t> a </a:t>
            </a:r>
            <a:r>
              <a:rPr lang="es-ES" dirty="0" err="1" smtClean="0"/>
              <a:t>perifèrics</a:t>
            </a:r>
            <a:endParaRPr lang="es-ES" dirty="0" smtClean="0"/>
          </a:p>
          <a:p>
            <a:pPr lvl="1"/>
            <a:r>
              <a:rPr lang="es-ES" dirty="0" smtClean="0"/>
              <a:t>4. Modificar </a:t>
            </a:r>
            <a:r>
              <a:rPr lang="es-ES" dirty="0" err="1" smtClean="0"/>
              <a:t>dades</a:t>
            </a:r>
            <a:r>
              <a:rPr lang="es-ES" dirty="0" smtClean="0"/>
              <a:t> (</a:t>
            </a:r>
            <a:r>
              <a:rPr lang="es-ES" dirty="0" err="1" smtClean="0"/>
              <a:t>configuració</a:t>
            </a:r>
            <a:r>
              <a:rPr lang="es-ES" dirty="0" smtClean="0"/>
              <a:t>, </a:t>
            </a:r>
            <a:r>
              <a:rPr lang="es-ES" dirty="0" err="1" smtClean="0"/>
              <a:t>instal·lar</a:t>
            </a:r>
            <a:r>
              <a:rPr lang="es-ES" dirty="0" smtClean="0"/>
              <a:t>/des </a:t>
            </a:r>
            <a:r>
              <a:rPr lang="es-ES" dirty="0" err="1" smtClean="0"/>
              <a:t>programari</a:t>
            </a:r>
            <a:r>
              <a:rPr lang="es-ES" dirty="0" smtClean="0"/>
              <a:t>).</a:t>
            </a:r>
          </a:p>
          <a:p>
            <a:pPr lvl="1"/>
            <a:r>
              <a:rPr lang="es-ES" dirty="0" smtClean="0"/>
              <a:t>5. </a:t>
            </a:r>
            <a:r>
              <a:rPr lang="es-ES" dirty="0" err="1" smtClean="0"/>
              <a:t>Visualitzar</a:t>
            </a:r>
            <a:r>
              <a:rPr lang="es-ES" dirty="0" smtClean="0"/>
              <a:t> (</a:t>
            </a:r>
            <a:r>
              <a:rPr lang="es-ES" dirty="0" err="1" smtClean="0"/>
              <a:t>supervisió</a:t>
            </a:r>
            <a:r>
              <a:rPr lang="es-ES" dirty="0" smtClean="0"/>
              <a:t> </a:t>
            </a:r>
            <a:r>
              <a:rPr lang="es-ES" dirty="0" err="1" smtClean="0"/>
              <a:t>d’un</a:t>
            </a:r>
            <a:r>
              <a:rPr lang="es-ES" dirty="0" smtClean="0"/>
              <a:t> </a:t>
            </a:r>
            <a:r>
              <a:rPr lang="es-ES" dirty="0" err="1" smtClean="0"/>
              <a:t>ordinador</a:t>
            </a:r>
            <a:r>
              <a:rPr lang="es-ES" dirty="0" smtClean="0"/>
              <a:t>, </a:t>
            </a:r>
            <a:r>
              <a:rPr lang="es-ES" dirty="0" err="1" smtClean="0"/>
              <a:t>navegació</a:t>
            </a:r>
            <a:r>
              <a:rPr lang="es-ES" dirty="0" smtClean="0"/>
              <a:t> per Internet, </a:t>
            </a:r>
            <a:r>
              <a:rPr lang="es-ES" dirty="0" err="1" smtClean="0"/>
              <a:t>assistència</a:t>
            </a:r>
            <a:r>
              <a:rPr lang="es-ES" dirty="0" smtClean="0"/>
              <a:t> remota)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214546" y="6356350"/>
            <a:ext cx="3805254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Intronducció</a:t>
            </a:r>
            <a:r>
              <a:rPr lang="es-ES" dirty="0" smtClean="0"/>
              <a:t> a </a:t>
            </a:r>
            <a:r>
              <a:rPr lang="es-ES" dirty="0" err="1" smtClean="0"/>
              <a:t>l’accés</a:t>
            </a:r>
            <a:r>
              <a:rPr lang="es-ES" dirty="0" smtClean="0"/>
              <a:t> </a:t>
            </a:r>
            <a:r>
              <a:rPr lang="es-ES" dirty="0" err="1" smtClean="0"/>
              <a:t>remot</a:t>
            </a:r>
            <a:r>
              <a:rPr lang="es-ES" dirty="0" smtClean="0"/>
              <a:t> a </a:t>
            </a:r>
            <a:r>
              <a:rPr lang="es-ES" dirty="0" err="1" smtClean="0"/>
              <a:t>equips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Poden coexistir </a:t>
            </a:r>
            <a:r>
              <a:rPr lang="es-ES" dirty="0" err="1" smtClean="0"/>
              <a:t>diferents</a:t>
            </a:r>
            <a:r>
              <a:rPr lang="es-ES" dirty="0" smtClean="0"/>
              <a:t> </a:t>
            </a:r>
            <a:r>
              <a:rPr lang="es-ES" dirty="0" err="1" smtClean="0"/>
              <a:t>tipus</a:t>
            </a:r>
            <a:r>
              <a:rPr lang="es-ES" dirty="0" smtClean="0"/>
              <a:t> </a:t>
            </a:r>
            <a:r>
              <a:rPr lang="es-ES" dirty="0" err="1" smtClean="0"/>
              <a:t>d’accés</a:t>
            </a:r>
            <a:r>
              <a:rPr lang="es-ES" dirty="0" smtClean="0"/>
              <a:t> </a:t>
            </a:r>
            <a:r>
              <a:rPr lang="es-ES" dirty="0" err="1" smtClean="0"/>
              <a:t>remot</a:t>
            </a:r>
            <a:r>
              <a:rPr lang="es-ES" dirty="0"/>
              <a:t> </a:t>
            </a:r>
            <a:r>
              <a:rPr lang="es-ES" dirty="0" smtClean="0"/>
              <a:t>en un </a:t>
            </a:r>
            <a:r>
              <a:rPr lang="es-ES" dirty="0" err="1" smtClean="0"/>
              <a:t>mateix</a:t>
            </a:r>
            <a:r>
              <a:rPr lang="es-ES" dirty="0" smtClean="0"/>
              <a:t> sistema:</a:t>
            </a:r>
            <a:endParaRPr lang="es-ES" dirty="0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71670" y="6356350"/>
            <a:ext cx="3948130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4</a:t>
            </a:fld>
            <a:endParaRPr lang="es-E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786058"/>
            <a:ext cx="4029083" cy="3633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Intronducció</a:t>
            </a:r>
            <a:r>
              <a:rPr lang="es-ES" dirty="0" smtClean="0"/>
              <a:t> a </a:t>
            </a:r>
            <a:r>
              <a:rPr lang="es-ES" dirty="0" err="1" smtClean="0"/>
              <a:t>l’accés</a:t>
            </a:r>
            <a:r>
              <a:rPr lang="es-ES" dirty="0" smtClean="0"/>
              <a:t> </a:t>
            </a:r>
            <a:r>
              <a:rPr lang="es-ES" dirty="0" err="1" smtClean="0"/>
              <a:t>remot</a:t>
            </a:r>
            <a:r>
              <a:rPr lang="es-ES" dirty="0" smtClean="0"/>
              <a:t> a </a:t>
            </a:r>
            <a:r>
              <a:rPr lang="es-ES" dirty="0" err="1" smtClean="0"/>
              <a:t>equips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Tipus</a:t>
            </a:r>
            <a:r>
              <a:rPr lang="es-ES" dirty="0" smtClean="0"/>
              <a:t> </a:t>
            </a:r>
            <a:r>
              <a:rPr lang="es-ES" dirty="0" err="1" smtClean="0"/>
              <a:t>d’accés</a:t>
            </a:r>
            <a:r>
              <a:rPr lang="es-ES" dirty="0" smtClean="0"/>
              <a:t> </a:t>
            </a:r>
            <a:r>
              <a:rPr lang="es-ES" dirty="0" err="1" smtClean="0"/>
              <a:t>remot</a:t>
            </a:r>
            <a:r>
              <a:rPr lang="es-ES" dirty="0" smtClean="0"/>
              <a:t>:</a:t>
            </a:r>
          </a:p>
          <a:p>
            <a:pPr lvl="1"/>
            <a:r>
              <a:rPr lang="es-ES" dirty="0" err="1" smtClean="0"/>
              <a:t>Condicionats</a:t>
            </a:r>
            <a:r>
              <a:rPr lang="es-ES" dirty="0" smtClean="0"/>
              <a:t> per la </a:t>
            </a:r>
            <a:r>
              <a:rPr lang="es-ES" dirty="0" err="1" smtClean="0"/>
              <a:t>xarxa</a:t>
            </a:r>
            <a:r>
              <a:rPr lang="es-ES" dirty="0" smtClean="0"/>
              <a:t> que </a:t>
            </a:r>
            <a:r>
              <a:rPr lang="es-ES" dirty="0" err="1" smtClean="0"/>
              <a:t>connecta</a:t>
            </a:r>
            <a:r>
              <a:rPr lang="es-ES" dirty="0" smtClean="0"/>
              <a:t> </a:t>
            </a:r>
            <a:r>
              <a:rPr lang="es-ES" dirty="0" err="1" smtClean="0"/>
              <a:t>l’equip</a:t>
            </a:r>
            <a:r>
              <a:rPr lang="es-ES" dirty="0" smtClean="0"/>
              <a:t> que cal administrar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l’estació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hi</a:t>
            </a:r>
            <a:r>
              <a:rPr lang="es-ES" dirty="0" smtClean="0"/>
              <a:t> ha </a:t>
            </a:r>
            <a:r>
              <a:rPr lang="es-ES" dirty="0" err="1" smtClean="0"/>
              <a:t>l’administrador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Les </a:t>
            </a:r>
            <a:r>
              <a:rPr lang="es-ES" dirty="0" err="1" smtClean="0"/>
              <a:t>condicions</a:t>
            </a:r>
            <a:r>
              <a:rPr lang="es-ES" dirty="0" smtClean="0"/>
              <a:t> que </a:t>
            </a:r>
            <a:r>
              <a:rPr lang="es-ES" dirty="0" err="1" smtClean="0"/>
              <a:t>imposarà</a:t>
            </a:r>
            <a:r>
              <a:rPr lang="es-ES" dirty="0" smtClean="0"/>
              <a:t> la </a:t>
            </a:r>
            <a:r>
              <a:rPr lang="es-ES" dirty="0" err="1" smtClean="0"/>
              <a:t>xarxa</a:t>
            </a:r>
            <a:r>
              <a:rPr lang="es-ES" dirty="0" smtClean="0"/>
              <a:t> es </a:t>
            </a:r>
            <a:r>
              <a:rPr lang="es-ES" dirty="0" err="1" smtClean="0"/>
              <a:t>divideixen</a:t>
            </a:r>
            <a:r>
              <a:rPr lang="es-ES" dirty="0" smtClean="0"/>
              <a:t> en dos </a:t>
            </a:r>
            <a:r>
              <a:rPr lang="es-ES" dirty="0" err="1" smtClean="0"/>
              <a:t>nuclis</a:t>
            </a:r>
            <a:r>
              <a:rPr lang="es-ES" dirty="0" smtClean="0"/>
              <a:t>:</a:t>
            </a:r>
          </a:p>
          <a:p>
            <a:pPr lvl="2"/>
            <a:r>
              <a:rPr lang="es-ES" dirty="0" smtClean="0"/>
              <a:t>1. </a:t>
            </a:r>
            <a:r>
              <a:rPr lang="es-ES" b="1" dirty="0" err="1" smtClean="0"/>
              <a:t>Capacitat</a:t>
            </a:r>
            <a:r>
              <a:rPr lang="es-ES" dirty="0" smtClean="0"/>
              <a:t>: si la </a:t>
            </a:r>
            <a:r>
              <a:rPr lang="es-ES" dirty="0" err="1" smtClean="0"/>
              <a:t>connexió</a:t>
            </a:r>
            <a:r>
              <a:rPr lang="es-ES" dirty="0" smtClean="0"/>
              <a:t> no té una </a:t>
            </a:r>
            <a:r>
              <a:rPr lang="es-ES" dirty="0" err="1" smtClean="0"/>
              <a:t>amplada</a:t>
            </a:r>
            <a:r>
              <a:rPr lang="es-ES" dirty="0" smtClean="0"/>
              <a:t> de banda </a:t>
            </a:r>
            <a:r>
              <a:rPr lang="es-ES" dirty="0" err="1" smtClean="0"/>
              <a:t>suficient</a:t>
            </a:r>
            <a:r>
              <a:rPr lang="es-ES" dirty="0" smtClean="0"/>
              <a:t> no </a:t>
            </a:r>
            <a:r>
              <a:rPr lang="es-ES" dirty="0" err="1" smtClean="0"/>
              <a:t>serà</a:t>
            </a:r>
            <a:r>
              <a:rPr lang="es-ES" dirty="0" smtClean="0"/>
              <a:t> </a:t>
            </a:r>
            <a:r>
              <a:rPr lang="es-ES" dirty="0" err="1" smtClean="0"/>
              <a:t>pràctic</a:t>
            </a:r>
            <a:r>
              <a:rPr lang="es-ES" dirty="0" smtClean="0"/>
              <a:t> </a:t>
            </a:r>
            <a:r>
              <a:rPr lang="es-ES" dirty="0" err="1" smtClean="0"/>
              <a:t>treballar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una </a:t>
            </a:r>
            <a:r>
              <a:rPr lang="es-ES" dirty="0" err="1" smtClean="0"/>
              <a:t>interfície</a:t>
            </a:r>
            <a:r>
              <a:rPr lang="es-ES" dirty="0" smtClean="0"/>
              <a:t> </a:t>
            </a:r>
            <a:r>
              <a:rPr lang="es-ES" dirty="0" err="1" smtClean="0"/>
              <a:t>gràfica</a:t>
            </a:r>
            <a:r>
              <a:rPr lang="es-ES" dirty="0" smtClean="0"/>
              <a:t> remota.</a:t>
            </a:r>
          </a:p>
          <a:p>
            <a:pPr lvl="2"/>
            <a:r>
              <a:rPr lang="es-ES" dirty="0" smtClean="0"/>
              <a:t>2. </a:t>
            </a:r>
            <a:r>
              <a:rPr lang="es-ES" b="1" dirty="0" err="1" smtClean="0"/>
              <a:t>Seguredat</a:t>
            </a:r>
            <a:r>
              <a:rPr lang="es-ES" dirty="0" smtClean="0"/>
              <a:t>: la </a:t>
            </a:r>
            <a:r>
              <a:rPr lang="es-ES" dirty="0" err="1" smtClean="0"/>
              <a:t>comunicació</a:t>
            </a:r>
            <a:r>
              <a:rPr lang="es-ES" dirty="0" smtClean="0"/>
              <a:t> no ha de ser interceptada.</a:t>
            </a:r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928794" y="6356350"/>
            <a:ext cx="4091006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Intronducció</a:t>
            </a:r>
            <a:r>
              <a:rPr lang="es-ES" dirty="0" smtClean="0"/>
              <a:t> a </a:t>
            </a:r>
            <a:r>
              <a:rPr lang="es-ES" dirty="0" err="1" smtClean="0"/>
              <a:t>l’accés</a:t>
            </a:r>
            <a:r>
              <a:rPr lang="es-ES" dirty="0" smtClean="0"/>
              <a:t> </a:t>
            </a:r>
            <a:r>
              <a:rPr lang="es-ES" dirty="0" err="1" smtClean="0"/>
              <a:t>remot</a:t>
            </a:r>
            <a:r>
              <a:rPr lang="es-ES" dirty="0" smtClean="0"/>
              <a:t> a </a:t>
            </a:r>
            <a:r>
              <a:rPr lang="es-ES" dirty="0" err="1" smtClean="0"/>
              <a:t>equips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Mitjans</a:t>
            </a:r>
            <a:r>
              <a:rPr lang="es-ES" dirty="0" smtClean="0"/>
              <a:t> </a:t>
            </a:r>
            <a:r>
              <a:rPr lang="es-ES" dirty="0" err="1" smtClean="0"/>
              <a:t>d’administració</a:t>
            </a:r>
            <a:r>
              <a:rPr lang="es-ES" dirty="0" smtClean="0"/>
              <a:t> remota es </a:t>
            </a:r>
            <a:r>
              <a:rPr lang="es-ES" dirty="0" err="1" smtClean="0"/>
              <a:t>classifiquen</a:t>
            </a:r>
            <a:r>
              <a:rPr lang="es-ES" dirty="0" smtClean="0"/>
              <a:t> en tres </a:t>
            </a:r>
            <a:r>
              <a:rPr lang="es-ES" dirty="0" err="1" smtClean="0"/>
              <a:t>categories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1. </a:t>
            </a:r>
            <a:r>
              <a:rPr lang="es-ES" dirty="0" err="1" smtClean="0"/>
              <a:t>Sessió</a:t>
            </a:r>
            <a:r>
              <a:rPr lang="es-ES" dirty="0" smtClean="0"/>
              <a:t> de </a:t>
            </a:r>
            <a:r>
              <a:rPr lang="es-ES" dirty="0" err="1" smtClean="0"/>
              <a:t>treball</a:t>
            </a:r>
            <a:r>
              <a:rPr lang="es-ES" dirty="0" smtClean="0"/>
              <a:t> a la consola: SSH o </a:t>
            </a:r>
            <a:r>
              <a:rPr lang="es-ES" dirty="0" err="1" smtClean="0"/>
              <a:t>l’obsolet</a:t>
            </a:r>
            <a:r>
              <a:rPr lang="es-ES" dirty="0" smtClean="0"/>
              <a:t> TELNET.</a:t>
            </a:r>
          </a:p>
          <a:p>
            <a:pPr lvl="1"/>
            <a:r>
              <a:rPr lang="es-ES" dirty="0" smtClean="0"/>
              <a:t>2. </a:t>
            </a:r>
            <a:r>
              <a:rPr lang="es-ES" dirty="0" err="1" smtClean="0"/>
              <a:t>Sessió</a:t>
            </a:r>
            <a:r>
              <a:rPr lang="es-ES" dirty="0" smtClean="0"/>
              <a:t> de </a:t>
            </a:r>
            <a:r>
              <a:rPr lang="es-ES" dirty="0" err="1" smtClean="0"/>
              <a:t>treball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interfície</a:t>
            </a:r>
            <a:r>
              <a:rPr lang="es-ES" dirty="0" smtClean="0"/>
              <a:t> </a:t>
            </a:r>
            <a:r>
              <a:rPr lang="es-ES" dirty="0" err="1" smtClean="0"/>
              <a:t>gràfica</a:t>
            </a:r>
            <a:r>
              <a:rPr lang="es-ES" dirty="0" smtClean="0"/>
              <a:t>: </a:t>
            </a:r>
            <a:r>
              <a:rPr lang="es-ES" dirty="0" err="1" smtClean="0"/>
              <a:t>requereix</a:t>
            </a:r>
            <a:r>
              <a:rPr lang="es-ES" dirty="0" smtClean="0"/>
              <a:t> </a:t>
            </a:r>
            <a:r>
              <a:rPr lang="es-ES" dirty="0" err="1" smtClean="0"/>
              <a:t>capacitat</a:t>
            </a:r>
            <a:r>
              <a:rPr lang="es-ES" dirty="0" smtClean="0"/>
              <a:t> de la </a:t>
            </a:r>
            <a:r>
              <a:rPr lang="es-ES" dirty="0" err="1" smtClean="0"/>
              <a:t>xarxa</a:t>
            </a:r>
            <a:r>
              <a:rPr lang="es-ES" dirty="0" smtClean="0"/>
              <a:t> que </a:t>
            </a:r>
            <a:r>
              <a:rPr lang="es-ES" dirty="0" err="1" smtClean="0"/>
              <a:t>només</a:t>
            </a:r>
            <a:r>
              <a:rPr lang="es-ES" dirty="0" smtClean="0"/>
              <a:t> es </a:t>
            </a:r>
            <a:r>
              <a:rPr lang="es-ES" dirty="0" err="1" smtClean="0"/>
              <a:t>troba</a:t>
            </a:r>
            <a:r>
              <a:rPr lang="es-ES" dirty="0"/>
              <a:t> </a:t>
            </a:r>
            <a:r>
              <a:rPr lang="es-ES" dirty="0" smtClean="0"/>
              <a:t>disponible </a:t>
            </a:r>
            <a:r>
              <a:rPr lang="es-ES" dirty="0" err="1" smtClean="0"/>
              <a:t>dins</a:t>
            </a:r>
            <a:r>
              <a:rPr lang="es-ES" dirty="0" smtClean="0"/>
              <a:t> </a:t>
            </a:r>
            <a:r>
              <a:rPr lang="es-ES" dirty="0" err="1" smtClean="0"/>
              <a:t>d’una</a:t>
            </a:r>
            <a:r>
              <a:rPr lang="es-ES" dirty="0" smtClean="0"/>
              <a:t> LAN.</a:t>
            </a:r>
          </a:p>
          <a:p>
            <a:pPr lvl="1"/>
            <a:r>
              <a:rPr lang="es-ES" dirty="0" smtClean="0"/>
              <a:t>3. </a:t>
            </a:r>
            <a:r>
              <a:rPr lang="es-ES" dirty="0" err="1" smtClean="0"/>
              <a:t>Client</a:t>
            </a:r>
            <a:r>
              <a:rPr lang="es-ES" dirty="0" smtClean="0"/>
              <a:t> o </a:t>
            </a:r>
            <a:r>
              <a:rPr lang="es-ES" dirty="0" err="1" smtClean="0"/>
              <a:t>eina</a:t>
            </a:r>
            <a:r>
              <a:rPr lang="es-ES" dirty="0" smtClean="0"/>
              <a:t> </a:t>
            </a:r>
            <a:r>
              <a:rPr lang="es-ES" dirty="0" err="1" smtClean="0"/>
              <a:t>d’adeministració</a:t>
            </a:r>
            <a:r>
              <a:rPr lang="es-ES" dirty="0" smtClean="0"/>
              <a:t> local: cal </a:t>
            </a:r>
            <a:r>
              <a:rPr lang="es-ES" dirty="0" err="1" smtClean="0"/>
              <a:t>instal·lar</a:t>
            </a:r>
            <a:r>
              <a:rPr lang="es-ES" dirty="0" smtClean="0"/>
              <a:t> a cada </a:t>
            </a:r>
            <a:r>
              <a:rPr lang="es-ES" dirty="0" err="1" smtClean="0"/>
              <a:t>estació</a:t>
            </a:r>
            <a:r>
              <a:rPr lang="es-ES" dirty="0" smtClean="0"/>
              <a:t> que </a:t>
            </a:r>
            <a:r>
              <a:rPr lang="es-ES" dirty="0" err="1" smtClean="0"/>
              <a:t>l’administrador</a:t>
            </a:r>
            <a:r>
              <a:rPr lang="es-ES" dirty="0" smtClean="0"/>
              <a:t> </a:t>
            </a:r>
            <a:r>
              <a:rPr lang="es-ES" dirty="0" err="1" smtClean="0"/>
              <a:t>vulgui</a:t>
            </a:r>
            <a:r>
              <a:rPr lang="es-ES" dirty="0" smtClean="0"/>
              <a:t> emprar.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00232" y="6356350"/>
            <a:ext cx="4019568" cy="365125"/>
          </a:xfrm>
        </p:spPr>
        <p:txBody>
          <a:bodyPr/>
          <a:lstStyle/>
          <a:p>
            <a:r>
              <a:rPr lang="es-ES" smtClean="0"/>
              <a:t>M07 Serveis de Xarxa - UF4. Accés a sistemes remots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Intronducció</a:t>
            </a:r>
            <a:r>
              <a:rPr lang="es-ES" dirty="0" smtClean="0"/>
              <a:t> a </a:t>
            </a:r>
            <a:r>
              <a:rPr lang="es-ES" dirty="0" err="1" smtClean="0"/>
              <a:t>l’accés</a:t>
            </a:r>
            <a:r>
              <a:rPr lang="es-ES" dirty="0" smtClean="0"/>
              <a:t> </a:t>
            </a:r>
            <a:r>
              <a:rPr lang="es-ES" dirty="0" err="1" smtClean="0"/>
              <a:t>remot</a:t>
            </a:r>
            <a:r>
              <a:rPr lang="es-ES" dirty="0" smtClean="0"/>
              <a:t> a </a:t>
            </a:r>
            <a:r>
              <a:rPr lang="es-ES" dirty="0" err="1" smtClean="0"/>
              <a:t>equips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Mitjans</a:t>
            </a:r>
            <a:r>
              <a:rPr lang="es-ES" dirty="0" smtClean="0"/>
              <a:t> </a:t>
            </a:r>
            <a:r>
              <a:rPr lang="es-ES" dirty="0" err="1" smtClean="0"/>
              <a:t>d’administració</a:t>
            </a:r>
            <a:r>
              <a:rPr lang="es-ES" dirty="0" smtClean="0"/>
              <a:t> remota. </a:t>
            </a:r>
            <a:r>
              <a:rPr lang="es-ES" dirty="0" err="1" smtClean="0"/>
              <a:t>Advantatges</a:t>
            </a:r>
            <a:r>
              <a:rPr lang="es-ES" dirty="0" smtClean="0"/>
              <a:t> i </a:t>
            </a:r>
            <a:r>
              <a:rPr lang="es-ES" dirty="0" err="1" smtClean="0"/>
              <a:t>Inconvenients</a:t>
            </a:r>
            <a:r>
              <a:rPr lang="es-ES" dirty="0" smtClean="0"/>
              <a:t>:</a:t>
            </a:r>
          </a:p>
          <a:p>
            <a:pPr>
              <a:buNone/>
            </a:pPr>
            <a:endParaRPr lang="es-ES" dirty="0" smtClean="0"/>
          </a:p>
          <a:p>
            <a:endParaRPr lang="es-ES" dirty="0" smtClean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214546" y="6356350"/>
            <a:ext cx="3805254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7</a:t>
            </a:fld>
            <a:endParaRPr lang="es-E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l="30752" t="21466" r="27865" b="56436"/>
          <a:stretch>
            <a:fillRect/>
          </a:stretch>
        </p:blipFill>
        <p:spPr bwMode="auto">
          <a:xfrm>
            <a:off x="500034" y="3000372"/>
            <a:ext cx="789900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Les </a:t>
            </a:r>
            <a:r>
              <a:rPr lang="es-ES" dirty="0" err="1" smtClean="0"/>
              <a:t>connexions</a:t>
            </a:r>
            <a:r>
              <a:rPr lang="es-ES" dirty="0" smtClean="0"/>
              <a:t> </a:t>
            </a:r>
            <a:r>
              <a:rPr lang="es-ES" dirty="0" err="1" smtClean="0"/>
              <a:t>remotes</a:t>
            </a:r>
            <a:r>
              <a:rPr lang="es-ES" dirty="0" smtClean="0"/>
              <a:t> </a:t>
            </a:r>
            <a:r>
              <a:rPr lang="es-ES" dirty="0" err="1" smtClean="0"/>
              <a:t>mitjançant</a:t>
            </a:r>
            <a:r>
              <a:rPr lang="es-ES" dirty="0" smtClean="0"/>
              <a:t> la línea </a:t>
            </a:r>
            <a:r>
              <a:rPr lang="es-ES" dirty="0" err="1" smtClean="0"/>
              <a:t>d’ordres</a:t>
            </a:r>
            <a:r>
              <a:rPr lang="es-ES" dirty="0" smtClean="0"/>
              <a:t> </a:t>
            </a: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dirty="0" err="1" smtClean="0"/>
              <a:t>l’opció</a:t>
            </a:r>
            <a:r>
              <a:rPr lang="es-ES" dirty="0" smtClean="0"/>
              <a:t> que </a:t>
            </a:r>
            <a:r>
              <a:rPr lang="es-ES" dirty="0" err="1" smtClean="0"/>
              <a:t>menys</a:t>
            </a:r>
            <a:r>
              <a:rPr lang="es-ES" dirty="0" smtClean="0"/>
              <a:t> </a:t>
            </a:r>
            <a:r>
              <a:rPr lang="es-ES" dirty="0" err="1" smtClean="0"/>
              <a:t>capacitats</a:t>
            </a:r>
            <a:r>
              <a:rPr lang="es-ES" dirty="0" smtClean="0"/>
              <a:t> </a:t>
            </a:r>
            <a:r>
              <a:rPr lang="es-ES" dirty="0" err="1" smtClean="0"/>
              <a:t>exigeix</a:t>
            </a:r>
            <a:r>
              <a:rPr lang="es-ES" dirty="0" smtClean="0"/>
              <a:t> a la </a:t>
            </a:r>
            <a:r>
              <a:rPr lang="es-ES" dirty="0" err="1" smtClean="0"/>
              <a:t>xarxa</a:t>
            </a:r>
            <a:r>
              <a:rPr lang="es-ES" dirty="0" smtClean="0"/>
              <a:t>.</a:t>
            </a:r>
          </a:p>
          <a:p>
            <a:r>
              <a:rPr lang="es-ES" dirty="0" smtClean="0"/>
              <a:t>Les </a:t>
            </a:r>
            <a:r>
              <a:rPr lang="es-ES" dirty="0" err="1" smtClean="0"/>
              <a:t>eines</a:t>
            </a:r>
            <a:r>
              <a:rPr lang="es-ES" dirty="0" smtClean="0"/>
              <a:t> </a:t>
            </a:r>
            <a:r>
              <a:rPr lang="es-ES" dirty="0" err="1" smtClean="0"/>
              <a:t>principals</a:t>
            </a:r>
            <a:r>
              <a:rPr lang="es-ES" dirty="0" smtClean="0"/>
              <a:t> </a:t>
            </a:r>
            <a:r>
              <a:rPr lang="es-ES" dirty="0" err="1" smtClean="0"/>
              <a:t>són</a:t>
            </a:r>
            <a:r>
              <a:rPr lang="es-ES" dirty="0" smtClean="0"/>
              <a:t> </a:t>
            </a:r>
            <a:r>
              <a:rPr lang="es-ES" b="1" dirty="0" smtClean="0"/>
              <a:t>Telnet</a:t>
            </a:r>
            <a:r>
              <a:rPr lang="es-ES" dirty="0" smtClean="0"/>
              <a:t> (</a:t>
            </a:r>
            <a:r>
              <a:rPr lang="es-ES" dirty="0" err="1" smtClean="0"/>
              <a:t>obsolet</a:t>
            </a:r>
            <a:r>
              <a:rPr lang="es-ES" dirty="0" smtClean="0"/>
              <a:t>) i </a:t>
            </a:r>
            <a:r>
              <a:rPr lang="es-ES" b="1" dirty="0" smtClean="0"/>
              <a:t>SSH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Aquestes</a:t>
            </a:r>
            <a:r>
              <a:rPr lang="es-ES" dirty="0" smtClean="0"/>
              <a:t> </a:t>
            </a:r>
            <a:r>
              <a:rPr lang="es-ES" dirty="0" err="1" smtClean="0"/>
              <a:t>eines</a:t>
            </a:r>
            <a:r>
              <a:rPr lang="es-ES" dirty="0" smtClean="0"/>
              <a:t> </a:t>
            </a:r>
            <a:r>
              <a:rPr lang="es-ES" dirty="0" err="1" smtClean="0"/>
              <a:t>permeten</a:t>
            </a:r>
            <a:r>
              <a:rPr lang="es-ES" dirty="0" smtClean="0"/>
              <a:t> </a:t>
            </a:r>
            <a:r>
              <a:rPr lang="es-ES" dirty="0" err="1" smtClean="0"/>
              <a:t>treballar</a:t>
            </a:r>
            <a:r>
              <a:rPr lang="es-ES" dirty="0" smtClean="0"/>
              <a:t> </a:t>
            </a:r>
            <a:r>
              <a:rPr lang="es-ES" dirty="0" err="1" smtClean="0"/>
              <a:t>com</a:t>
            </a:r>
            <a:r>
              <a:rPr lang="es-ES" dirty="0" smtClean="0"/>
              <a:t> si </a:t>
            </a:r>
            <a:r>
              <a:rPr lang="es-ES" dirty="0" err="1" smtClean="0"/>
              <a:t>s’estigués</a:t>
            </a:r>
            <a:r>
              <a:rPr lang="es-ES" dirty="0" smtClean="0"/>
              <a:t> </a:t>
            </a:r>
            <a:r>
              <a:rPr lang="es-ES" dirty="0" err="1" smtClean="0"/>
              <a:t>davant</a:t>
            </a:r>
            <a:r>
              <a:rPr lang="es-ES" dirty="0" smtClean="0"/>
              <a:t> del </a:t>
            </a:r>
            <a:r>
              <a:rPr lang="es-ES" dirty="0" err="1" smtClean="0"/>
              <a:t>teclat</a:t>
            </a:r>
            <a:r>
              <a:rPr lang="es-ES" dirty="0" smtClean="0"/>
              <a:t> i la pantalla de </a:t>
            </a:r>
            <a:r>
              <a:rPr lang="es-ES" dirty="0" err="1" smtClean="0"/>
              <a:t>l’estació</a:t>
            </a:r>
            <a:r>
              <a:rPr lang="es-ES" dirty="0" smtClean="0"/>
              <a:t> remota.</a:t>
            </a:r>
          </a:p>
          <a:p>
            <a:r>
              <a:rPr lang="es-ES" dirty="0" smtClean="0"/>
              <a:t>Totes </a:t>
            </a:r>
            <a:r>
              <a:rPr lang="es-ES" dirty="0" err="1" smtClean="0"/>
              <a:t>dues</a:t>
            </a:r>
            <a:r>
              <a:rPr lang="es-ES" dirty="0" smtClean="0"/>
              <a:t> </a:t>
            </a:r>
            <a:r>
              <a:rPr lang="es-ES" dirty="0" err="1" smtClean="0"/>
              <a:t>estàn</a:t>
            </a:r>
            <a:r>
              <a:rPr lang="es-ES" dirty="0" smtClean="0"/>
              <a:t> basada en una arquitectura cliente-servidor.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285984" y="6356350"/>
            <a:ext cx="3733816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Administració</a:t>
            </a:r>
            <a:r>
              <a:rPr lang="es-ES" dirty="0" smtClean="0"/>
              <a:t> remota per </a:t>
            </a:r>
            <a:r>
              <a:rPr lang="es-ES" dirty="0" err="1" smtClean="0"/>
              <a:t>línia</a:t>
            </a:r>
            <a:r>
              <a:rPr lang="es-ES" dirty="0" smtClean="0"/>
              <a:t> </a:t>
            </a:r>
            <a:r>
              <a:rPr lang="es-ES" dirty="0" err="1" smtClean="0"/>
              <a:t>d’ordres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TELNET:</a:t>
            </a:r>
          </a:p>
          <a:p>
            <a:pPr lvl="1"/>
            <a:r>
              <a:rPr lang="es-ES" dirty="0" err="1" smtClean="0"/>
              <a:t>Normalment</a:t>
            </a:r>
            <a:r>
              <a:rPr lang="es-ES" dirty="0" smtClean="0"/>
              <a:t>, el servidor Telnet </a:t>
            </a:r>
            <a:r>
              <a:rPr lang="es-ES" dirty="0" err="1" smtClean="0"/>
              <a:t>acostuma</a:t>
            </a:r>
            <a:r>
              <a:rPr lang="es-ES" dirty="0" smtClean="0"/>
              <a:t> a esperar les </a:t>
            </a:r>
            <a:r>
              <a:rPr lang="es-ES" dirty="0" err="1" smtClean="0"/>
              <a:t>connexions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clients</a:t>
            </a:r>
            <a:r>
              <a:rPr lang="es-ES" dirty="0" smtClean="0"/>
              <a:t> en el </a:t>
            </a:r>
            <a:r>
              <a:rPr lang="es-ES" dirty="0" err="1" smtClean="0"/>
              <a:t>port</a:t>
            </a:r>
            <a:r>
              <a:rPr lang="es-ES" dirty="0" smtClean="0"/>
              <a:t> TCP 23.</a:t>
            </a:r>
          </a:p>
          <a:p>
            <a:pPr lvl="1"/>
            <a:r>
              <a:rPr lang="es-ES" dirty="0" smtClean="0"/>
              <a:t>La falta de mesures de </a:t>
            </a:r>
            <a:r>
              <a:rPr lang="es-ES" dirty="0" err="1" smtClean="0"/>
              <a:t>seguretat</a:t>
            </a:r>
            <a:r>
              <a:rPr lang="es-ES" dirty="0" smtClean="0"/>
              <a:t> </a:t>
            </a:r>
            <a:r>
              <a:rPr lang="es-ES" dirty="0" err="1" smtClean="0"/>
              <a:t>modernes</a:t>
            </a:r>
            <a:r>
              <a:rPr lang="es-ES" dirty="0" smtClean="0"/>
              <a:t> </a:t>
            </a:r>
            <a:r>
              <a:rPr lang="es-ES" dirty="0" err="1" smtClean="0"/>
              <a:t>impedeix</a:t>
            </a:r>
            <a:r>
              <a:rPr lang="es-ES" dirty="0" smtClean="0"/>
              <a:t> emprar Telnet de manera </a:t>
            </a:r>
            <a:r>
              <a:rPr lang="es-ES" dirty="0" err="1" smtClean="0"/>
              <a:t>geralitzada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Encara </a:t>
            </a:r>
            <a:r>
              <a:rPr lang="es-ES" dirty="0" err="1" smtClean="0"/>
              <a:t>és</a:t>
            </a:r>
            <a:r>
              <a:rPr lang="es-ES" dirty="0" smtClean="0"/>
              <a:t> </a:t>
            </a:r>
            <a:r>
              <a:rPr lang="es-ES" dirty="0" err="1" smtClean="0"/>
              <a:t>molt</a:t>
            </a:r>
            <a:r>
              <a:rPr lang="es-ES" dirty="0" smtClean="0"/>
              <a:t> </a:t>
            </a:r>
            <a:r>
              <a:rPr lang="es-ES" dirty="0" err="1" smtClean="0"/>
              <a:t>eficaç</a:t>
            </a:r>
            <a:r>
              <a:rPr lang="es-ES" dirty="0" smtClean="0"/>
              <a:t> per </a:t>
            </a:r>
            <a:r>
              <a:rPr lang="es-ES" dirty="0" err="1" smtClean="0"/>
              <a:t>connectar</a:t>
            </a:r>
            <a:r>
              <a:rPr lang="es-ES" dirty="0" smtClean="0"/>
              <a:t> 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servidors</a:t>
            </a:r>
            <a:r>
              <a:rPr lang="es-ES" dirty="0" smtClean="0"/>
              <a:t> que </a:t>
            </a:r>
            <a:r>
              <a:rPr lang="es-ES" dirty="0" err="1" smtClean="0"/>
              <a:t>treballen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text</a:t>
            </a:r>
            <a:r>
              <a:rPr lang="es-ES" dirty="0" smtClean="0"/>
              <a:t> </a:t>
            </a:r>
            <a:r>
              <a:rPr lang="es-ES" dirty="0" err="1" smtClean="0"/>
              <a:t>clar</a:t>
            </a:r>
            <a:r>
              <a:rPr lang="es-ES" dirty="0" smtClean="0"/>
              <a:t> (</a:t>
            </a:r>
            <a:r>
              <a:rPr lang="es-ES" dirty="0" err="1" smtClean="0"/>
              <a:t>servidors</a:t>
            </a:r>
            <a:r>
              <a:rPr lang="es-ES" dirty="0" smtClean="0"/>
              <a:t> HTTP, SMTP) per diagnosticar </a:t>
            </a:r>
            <a:r>
              <a:rPr lang="es-ES" dirty="0" err="1" smtClean="0"/>
              <a:t>problemes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905264" cy="365125"/>
          </a:xfrm>
        </p:spPr>
        <p:txBody>
          <a:bodyPr/>
          <a:lstStyle/>
          <a:p>
            <a:r>
              <a:rPr lang="es-ES" dirty="0" smtClean="0"/>
              <a:t>M07 </a:t>
            </a:r>
            <a:r>
              <a:rPr lang="es-ES" dirty="0" err="1" smtClean="0"/>
              <a:t>Serveis</a:t>
            </a:r>
            <a:r>
              <a:rPr lang="es-ES" dirty="0" smtClean="0"/>
              <a:t> de </a:t>
            </a:r>
            <a:r>
              <a:rPr lang="es-ES" dirty="0" err="1" smtClean="0"/>
              <a:t>Xarxa</a:t>
            </a:r>
            <a:r>
              <a:rPr lang="es-ES" dirty="0" smtClean="0"/>
              <a:t> - UF4. </a:t>
            </a:r>
            <a:r>
              <a:rPr lang="es-ES" dirty="0" err="1" smtClean="0"/>
              <a:t>Accés</a:t>
            </a:r>
            <a:r>
              <a:rPr lang="es-ES" dirty="0" smtClean="0"/>
              <a:t> a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remots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74356C4-E001-49F7-B978-ABAC635DFD0B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243</TotalTime>
  <Words>1605</Words>
  <Application>Microsoft Office PowerPoint</Application>
  <PresentationFormat>Presentación en pantalla (4:3)</PresentationFormat>
  <Paragraphs>190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Flujo</vt:lpstr>
      <vt:lpstr>M07 – Serveis de Xarxa</vt:lpstr>
      <vt:lpstr>Introducció.</vt:lpstr>
      <vt:lpstr>Intronducció a l’accés remot a equips.</vt:lpstr>
      <vt:lpstr>Intronducció a l’accés remot a equips.</vt:lpstr>
      <vt:lpstr>Intronducció a l’accés remot a equips.</vt:lpstr>
      <vt:lpstr>Intronducció a l’accés remot a equips.</vt:lpstr>
      <vt:lpstr>Intronducció a l’accés remot a equips.</vt:lpstr>
      <vt:lpstr>Administració remota per línia d’ordres.</vt:lpstr>
      <vt:lpstr>Administració remota per línia d’ordres.</vt:lpstr>
      <vt:lpstr>Administració remota per línia d’ordres.</vt:lpstr>
      <vt:lpstr>Administració remota per línia d’ordres.</vt:lpstr>
      <vt:lpstr>Administració remota per línia d’ordres.</vt:lpstr>
      <vt:lpstr>Administració remota per línia d’ordres.</vt:lpstr>
      <vt:lpstr>Administració remota per línia d’ordres.</vt:lpstr>
      <vt:lpstr>Administració remota per línia d’ordres.</vt:lpstr>
      <vt:lpstr>Administració remota per línia d’ordres.</vt:lpstr>
      <vt:lpstr>Administració remota per línia d’ordres.</vt:lpstr>
      <vt:lpstr>Administració remota per línia d’ordres.</vt:lpstr>
      <vt:lpstr>Administració remota per línia d’ordres.</vt:lpstr>
      <vt:lpstr>Administració remota per línia d’ordres.</vt:lpstr>
      <vt:lpstr>Administració remota per línia d’ordres.</vt:lpstr>
      <vt:lpstr>Administració remota per línia d’ordres.</vt:lpstr>
      <vt:lpstr>Administració remota per línia d’ordres.</vt:lpstr>
      <vt:lpstr>Administració remota per línia d’ordres.</vt:lpstr>
      <vt:lpstr>Administració remota per línia d’ordres.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user</cp:lastModifiedBy>
  <cp:revision>60</cp:revision>
  <dcterms:created xsi:type="dcterms:W3CDTF">2017-02-13T17:07:01Z</dcterms:created>
  <dcterms:modified xsi:type="dcterms:W3CDTF">2017-03-07T08:53:00Z</dcterms:modified>
</cp:coreProperties>
</file>