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538750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9513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853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17614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053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365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0766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5453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763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4901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020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663F2-A702-474C-B7BC-CB1BEE2D91F8}" type="datetimeFigureOut">
              <a:rPr lang="ca-ES" smtClean="0"/>
              <a:t>25/04/2017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359DB-9B01-4BC3-A117-0E507591C794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6169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143250"/>
            <a:ext cx="2867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40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6" name="Imat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45" y="1621472"/>
            <a:ext cx="5401310" cy="36150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7248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5" name="Imat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2557462"/>
            <a:ext cx="2619375" cy="1743075"/>
          </a:xfrm>
          <a:prstGeom prst="rect">
            <a:avLst/>
          </a:prstGeom>
        </p:spPr>
      </p:pic>
      <p:sp>
        <p:nvSpPr>
          <p:cNvPr id="7" name="Títol 1"/>
          <p:cNvSpPr txBox="1">
            <a:spLocks/>
          </p:cNvSpPr>
          <p:nvPr/>
        </p:nvSpPr>
        <p:spPr>
          <a:xfrm>
            <a:off x="1763688" y="1772816"/>
            <a:ext cx="5112568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2800" dirty="0" err="1" smtClean="0"/>
              <a:t>Reimagining</a:t>
            </a:r>
            <a:r>
              <a:rPr lang="ca-ES" sz="2800" dirty="0" smtClean="0"/>
              <a:t> </a:t>
            </a:r>
            <a:r>
              <a:rPr lang="ca-ES" sz="2800" dirty="0" err="1" smtClean="0"/>
              <a:t>Further</a:t>
            </a:r>
            <a:r>
              <a:rPr lang="ca-ES" sz="2800" dirty="0" smtClean="0"/>
              <a:t> </a:t>
            </a:r>
            <a:r>
              <a:rPr lang="ca-ES" sz="2800" dirty="0" err="1" smtClean="0"/>
              <a:t>Education</a:t>
            </a:r>
            <a:r>
              <a:rPr lang="ca-ES" sz="2800" dirty="0" smtClean="0"/>
              <a:t>. (Birmingham City University)</a:t>
            </a:r>
            <a:endParaRPr lang="ca-ES" sz="3200" dirty="0"/>
          </a:p>
        </p:txBody>
      </p:sp>
    </p:spTree>
    <p:extLst>
      <p:ext uri="{BB962C8B-B14F-4D97-AF65-F5344CB8AC3E}">
        <p14:creationId xmlns:p14="http://schemas.microsoft.com/office/powerpoint/2010/main" val="153224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" y="1403985"/>
            <a:ext cx="5400040" cy="40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693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353" y="1556792"/>
            <a:ext cx="3420476" cy="44471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9216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6" name="Imat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3944000" cy="37571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590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00" y="1268760"/>
            <a:ext cx="3275905" cy="44166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023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6" name="Imat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1268760"/>
            <a:ext cx="1892300" cy="48272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7387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3354990" y="2420888"/>
            <a:ext cx="26581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6000" i="1" dirty="0" smtClean="0">
                <a:solidFill>
                  <a:schemeClr val="bg2">
                    <a:lumMod val="75000"/>
                  </a:schemeClr>
                </a:solidFill>
              </a:rPr>
              <a:t>Final</a:t>
            </a:r>
          </a:p>
          <a:p>
            <a:pPr algn="ctr"/>
            <a:r>
              <a:rPr lang="ca-ES" sz="6000" i="1" dirty="0" err="1" smtClean="0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ca-ES" sz="6000" i="1" dirty="0" smtClean="0">
                <a:solidFill>
                  <a:schemeClr val="bg2">
                    <a:lumMod val="75000"/>
                  </a:schemeClr>
                </a:solidFill>
              </a:rPr>
              <a:t> End</a:t>
            </a:r>
            <a:endParaRPr lang="ca-ES" sz="6000" i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20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1403648" y="2276872"/>
            <a:ext cx="60237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Dues </a:t>
            </a:r>
            <a:r>
              <a:rPr lang="en-US" dirty="0" err="1" smtClean="0"/>
              <a:t>mobilitats</a:t>
            </a:r>
            <a:r>
              <a:rPr lang="en-US" dirty="0" smtClean="0"/>
              <a:t>:</a:t>
            </a:r>
          </a:p>
          <a:p>
            <a:r>
              <a:rPr lang="en-US" dirty="0" smtClean="0"/>
              <a:t>· Quality CLIL in Vocational Education Galway, 6 – 10 July 2015</a:t>
            </a:r>
          </a:p>
          <a:p>
            <a:r>
              <a:rPr lang="en-US" dirty="0" smtClean="0"/>
              <a:t>· </a:t>
            </a:r>
            <a:r>
              <a:rPr lang="ca-ES" dirty="0" err="1"/>
              <a:t>Work</a:t>
            </a:r>
            <a:r>
              <a:rPr lang="ca-ES" dirty="0"/>
              <a:t> </a:t>
            </a:r>
            <a:r>
              <a:rPr lang="ca-ES" dirty="0" err="1"/>
              <a:t>shadowing</a:t>
            </a:r>
            <a:r>
              <a:rPr lang="ca-ES" dirty="0"/>
              <a:t> </a:t>
            </a:r>
            <a:r>
              <a:rPr lang="ca-ES" dirty="0" err="1" smtClean="0"/>
              <a:t>visit</a:t>
            </a:r>
            <a:r>
              <a:rPr lang="ca-ES" dirty="0" smtClean="0"/>
              <a:t> </a:t>
            </a:r>
            <a:r>
              <a:rPr lang="ca-ES" dirty="0" err="1" smtClean="0"/>
              <a:t>Halesowen</a:t>
            </a:r>
            <a:r>
              <a:rPr lang="ca-ES" dirty="0" smtClean="0"/>
              <a:t>, </a:t>
            </a:r>
            <a:r>
              <a:rPr lang="ca-ES" dirty="0"/>
              <a:t>26/06/2016 - </a:t>
            </a:r>
            <a:r>
              <a:rPr lang="ca-ES" dirty="0" smtClean="0"/>
              <a:t>10/07/2016</a:t>
            </a:r>
          </a:p>
          <a:p>
            <a:r>
              <a:rPr lang="ca-ES" dirty="0" smtClean="0"/>
              <a:t>Experiència Consell Català de Formació Professional</a:t>
            </a:r>
            <a:endParaRPr lang="ca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4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sp>
        <p:nvSpPr>
          <p:cNvPr id="4" name="QuadreDeText 3"/>
          <p:cNvSpPr txBox="1"/>
          <p:nvPr/>
        </p:nvSpPr>
        <p:spPr>
          <a:xfrm>
            <a:off x="1403648" y="2276872"/>
            <a:ext cx="60237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800" b="1" i="1" dirty="0" smtClean="0"/>
              <a:t>Quina és la missió de l’Educació?</a:t>
            </a:r>
            <a:endParaRPr lang="ca-ES" sz="28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25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4428000" cy="5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2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2776"/>
            <a:ext cx="3736762" cy="491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210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488" y="3143250"/>
            <a:ext cx="2867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47952"/>
              </p:ext>
            </p:extLst>
          </p:nvPr>
        </p:nvGraphicFramePr>
        <p:xfrm>
          <a:off x="1604949" y="1340768"/>
          <a:ext cx="5934101" cy="3859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1322"/>
                <a:gridCol w="4052769"/>
                <a:gridCol w="1070010"/>
              </a:tblGrid>
              <a:tr h="22677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 dirty="0">
                          <a:effectLst/>
                        </a:rPr>
                        <a:t>DOMAIN 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INFLUENCE ON LEARNING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Effectsize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41295" marT="0" marB="0"/>
                </a:tc>
              </a:tr>
              <a:tr h="91033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Student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Self-reported grades or High expectations for each learner </a:t>
                      </a:r>
                      <a:endParaRPr lang="ca-ES" sz="12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 dirty="0">
                          <a:effectLst/>
                        </a:rPr>
                        <a:t>- remarkably accurate, minority students less accurate in reporting, can serve as barrier if student has a negative attitude vis-à-vis their own abilities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ca-ES" sz="12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 dirty="0">
                          <a:effectLst/>
                        </a:rPr>
                        <a:t>1.44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41295" marT="0" marB="0"/>
                </a:tc>
              </a:tr>
              <a:tr h="22677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Teaching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Teacher credibility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0.90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41295" marT="0" marB="0"/>
                </a:tc>
              </a:tr>
              <a:tr h="226772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Teaching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Providing formative evaluation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0.90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41295" marT="0" marB="0"/>
                </a:tc>
              </a:tr>
              <a:tr h="68031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Teacher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Micro teaching </a:t>
                      </a:r>
                      <a:endParaRPr lang="ca-ES" sz="12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- teacher teaching a lesson and then engaging in post-lesson discussion about the lesson, possibly taping lesson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ca-ES" sz="1200" dirty="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 dirty="0">
                          <a:effectLst/>
                        </a:rPr>
                        <a:t>0.88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41295" marT="0" marB="0"/>
                </a:tc>
              </a:tr>
              <a:tr h="1133861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Teacher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Teacher clarity </a:t>
                      </a:r>
                      <a:endParaRPr lang="ca-ES" sz="12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- clear speech, clear intentions (expectations), clarity in how achievement will be measured and actually walking the talk/walk, organised materials and work processes, clear explanations, guided practice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ca-ES" sz="12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0.75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41295" marT="0" marB="0"/>
                </a:tc>
              </a:tr>
              <a:tr h="45516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Teaching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Feedback </a:t>
                      </a:r>
                      <a:endParaRPr lang="ca-ES" sz="1200">
                        <a:effectLst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>
                          <a:effectLst/>
                        </a:rPr>
                        <a:t>- multi-directional, involves re-teaching when necessary </a:t>
                      </a:r>
                      <a:endParaRPr lang="ca-E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710"/>
                        </a:spcAft>
                      </a:pPr>
                      <a:r>
                        <a:rPr lang="en-GB" sz="1200" dirty="0">
                          <a:effectLst/>
                        </a:rPr>
                        <a:t>0.75</a:t>
                      </a:r>
                      <a:endParaRPr lang="ca-E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295" marR="412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4657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5" name="Imat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" y="1403985"/>
            <a:ext cx="5400040" cy="405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1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6" name="Imat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" y="1809115"/>
            <a:ext cx="5400040" cy="32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5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2123728" y="332657"/>
            <a:ext cx="5112568" cy="720079"/>
          </a:xfrm>
        </p:spPr>
        <p:txBody>
          <a:bodyPr>
            <a:normAutofit fontScale="90000"/>
          </a:bodyPr>
          <a:lstStyle/>
          <a:p>
            <a:pPr algn="l"/>
            <a:r>
              <a:rPr lang="ca-ES" sz="3200" b="1" i="1" dirty="0" smtClean="0"/>
              <a:t>Erasmus </a:t>
            </a:r>
            <a:r>
              <a:rPr lang="ca-ES" sz="3200" b="1" i="1" dirty="0"/>
              <a:t>+,</a:t>
            </a:r>
            <a:r>
              <a:rPr lang="ca-ES" sz="3200" dirty="0"/>
              <a:t> </a:t>
            </a:r>
            <a:r>
              <a:rPr lang="ca-ES" sz="3200" dirty="0" smtClean="0"/>
              <a:t/>
            </a:r>
            <a:br>
              <a:rPr lang="ca-ES" sz="3200" dirty="0" smtClean="0"/>
            </a:br>
            <a:r>
              <a:rPr lang="ca-ES" sz="3200" b="1" i="1" dirty="0" smtClean="0"/>
              <a:t>Un </a:t>
            </a:r>
            <a:r>
              <a:rPr lang="ca-ES" sz="3200" b="1" i="1" dirty="0"/>
              <a:t>plus personal i </a:t>
            </a:r>
            <a:r>
              <a:rPr lang="ca-ES" sz="3200" b="1" i="1" dirty="0" smtClean="0"/>
              <a:t>professional</a:t>
            </a:r>
            <a:r>
              <a:rPr lang="ca-ES" sz="3200" b="1" dirty="0"/>
              <a:t>. </a:t>
            </a:r>
            <a:endParaRPr lang="ca-ES" sz="32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5508104" y="5805264"/>
            <a:ext cx="3272408" cy="625624"/>
          </a:xfrm>
        </p:spPr>
        <p:txBody>
          <a:bodyPr>
            <a:normAutofit fontScale="32500" lnSpcReduction="20000"/>
          </a:bodyPr>
          <a:lstStyle/>
          <a:p>
            <a:r>
              <a:rPr lang="ca-ES" dirty="0" smtClean="0"/>
              <a:t>Adrià Trujillo</a:t>
            </a:r>
          </a:p>
          <a:p>
            <a:r>
              <a:rPr lang="ca-ES" dirty="0" smtClean="0"/>
              <a:t>Tècnic Assessor</a:t>
            </a:r>
          </a:p>
          <a:p>
            <a:r>
              <a:rPr lang="ca-ES" dirty="0" smtClean="0"/>
              <a:t>Consell Català de Formació Professional</a:t>
            </a:r>
            <a:endParaRPr lang="ca-ES" dirty="0"/>
          </a:p>
        </p:txBody>
      </p:sp>
      <p:pic>
        <p:nvPicPr>
          <p:cNvPr id="5" name="Imat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3923665" cy="4880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2697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352</Words>
  <Application>Microsoft Office PowerPoint</Application>
  <PresentationFormat>Presentació en pantalla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18" baseType="lpstr">
      <vt:lpstr>Tema de l'Office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  <vt:lpstr>Erasmus +,  Un plus personal i professional. </vt:lpstr>
    </vt:vector>
  </TitlesOfParts>
  <Company>Departament d'Ensenyament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+,  Un plus personal i professional.</dc:title>
  <dc:creator>Trujillo Montiel, Adria</dc:creator>
  <cp:lastModifiedBy>Trujillo Montiel, Adria</cp:lastModifiedBy>
  <cp:revision>3</cp:revision>
  <dcterms:created xsi:type="dcterms:W3CDTF">2017-04-25T13:54:31Z</dcterms:created>
  <dcterms:modified xsi:type="dcterms:W3CDTF">2017-04-25T14:19:20Z</dcterms:modified>
</cp:coreProperties>
</file>